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7" r:id="rId8"/>
    <p:sldId id="268" r:id="rId9"/>
    <p:sldId id="263" r:id="rId10"/>
    <p:sldId id="269" r:id="rId11"/>
    <p:sldId id="271" r:id="rId12"/>
    <p:sldId id="272" r:id="rId13"/>
    <p:sldId id="273" r:id="rId14"/>
    <p:sldId id="274" r:id="rId15"/>
    <p:sldId id="275" r:id="rId16"/>
    <p:sldId id="277" r:id="rId17"/>
    <p:sldId id="279" r:id="rId18"/>
    <p:sldId id="280" r:id="rId19"/>
    <p:sldId id="261" r:id="rId20"/>
    <p:sldId id="281" r:id="rId21"/>
    <p:sldId id="282" r:id="rId22"/>
    <p:sldId id="283" r:id="rId2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F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66" d="100"/>
          <a:sy n="66" d="100"/>
        </p:scale>
        <p:origin x="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407621-A479-4062-9DDA-0D6D1FE697B0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64C2BF5E-3370-4D28-8448-475F402D029A}">
      <dgm:prSet phldrT="[文字]" custT="1"/>
      <dgm:spPr/>
      <dgm:t>
        <a:bodyPr/>
        <a:lstStyle/>
        <a:p>
          <a:r>
            <a:rPr lang="zh-TW" altLang="en-US" sz="2800" dirty="0" smtClean="0"/>
            <a:t>教育定義：</a:t>
          </a:r>
          <a:r>
            <a:rPr lang="zh-TW" altLang="en-US" sz="2800" dirty="0" smtClean="0"/>
            <a:t>從「為社會作貢獻的公共產品」</a:t>
          </a:r>
          <a:r>
            <a:rPr lang="zh-TW" altLang="en-US" sz="2800" dirty="0" smtClean="0">
              <a:latin typeface="新細明體" panose="02020500000000000000" pitchFamily="18" charset="-120"/>
              <a:ea typeface="新細明體" panose="02020500000000000000" pitchFamily="18" charset="-120"/>
            </a:rPr>
            <a:t>→</a:t>
          </a:r>
          <a:r>
            <a:rPr lang="zh-TW" altLang="en-US" sz="2800" dirty="0" smtClean="0"/>
            <a:t>「學生個人投資增值的私人產品」，使家庭社經背景加劇影響學子學習成就？</a:t>
          </a:r>
          <a:r>
            <a:rPr lang="zh-TW" altLang="en-US" sz="2800" dirty="0" smtClean="0">
              <a:latin typeface="新細明體" panose="02020500000000000000" pitchFamily="18" charset="-120"/>
            </a:rPr>
            <a:t> </a:t>
          </a:r>
          <a:endParaRPr lang="zh-TW" altLang="en-US" sz="2800" dirty="0"/>
        </a:p>
      </dgm:t>
    </dgm:pt>
    <dgm:pt modelId="{FB265EA9-D1C3-4EC1-9A0B-469FC9631F31}" type="parTrans" cxnId="{22C3F003-4AE9-4488-B3EA-D068F8E709D7}">
      <dgm:prSet/>
      <dgm:spPr/>
      <dgm:t>
        <a:bodyPr/>
        <a:lstStyle/>
        <a:p>
          <a:endParaRPr lang="zh-TW" altLang="en-US"/>
        </a:p>
      </dgm:t>
    </dgm:pt>
    <dgm:pt modelId="{293EFB45-D41C-4A1C-BAC8-F1FD098A19B6}" type="sibTrans" cxnId="{22C3F003-4AE9-4488-B3EA-D068F8E709D7}">
      <dgm:prSet/>
      <dgm:spPr/>
      <dgm:t>
        <a:bodyPr/>
        <a:lstStyle/>
        <a:p>
          <a:endParaRPr lang="zh-TW" altLang="en-US"/>
        </a:p>
      </dgm:t>
    </dgm:pt>
    <dgm:pt modelId="{1A89F2B9-0829-48EC-B141-EA73BEEB07C3}">
      <dgm:prSet phldrT="[文字]" custT="1"/>
      <dgm:spPr/>
      <dgm:t>
        <a:bodyPr/>
        <a:lstStyle/>
        <a:p>
          <a:r>
            <a:rPr lang="zh-TW" altLang="en-US" sz="2800" dirty="0" smtClean="0"/>
            <a:t>對學校：學校教育方針從「有教無類」</a:t>
          </a:r>
          <a:r>
            <a:rPr lang="zh-TW" altLang="en-US" sz="2800" dirty="0" smtClean="0">
              <a:latin typeface="新細明體" panose="02020500000000000000" pitchFamily="18" charset="-120"/>
            </a:rPr>
            <a:t> → </a:t>
          </a:r>
          <a:r>
            <a:rPr lang="zh-TW" altLang="en-US" sz="2800" dirty="0" smtClean="0"/>
            <a:t>「擇優而教」、「擇富而教」？</a:t>
          </a:r>
          <a:endParaRPr lang="zh-TW" altLang="en-US" sz="2800" dirty="0"/>
        </a:p>
      </dgm:t>
    </dgm:pt>
    <dgm:pt modelId="{082DE600-F554-4C17-B9A8-E368951A44C1}" type="parTrans" cxnId="{6212E917-E2EC-4CDA-B51E-422F21DABD05}">
      <dgm:prSet/>
      <dgm:spPr/>
      <dgm:t>
        <a:bodyPr/>
        <a:lstStyle/>
        <a:p>
          <a:endParaRPr lang="zh-TW" altLang="en-US"/>
        </a:p>
      </dgm:t>
    </dgm:pt>
    <dgm:pt modelId="{B459CFC9-F2E8-4495-8128-241B53A2D038}" type="sibTrans" cxnId="{6212E917-E2EC-4CDA-B51E-422F21DABD05}">
      <dgm:prSet/>
      <dgm:spPr/>
      <dgm:t>
        <a:bodyPr/>
        <a:lstStyle/>
        <a:p>
          <a:endParaRPr lang="zh-TW" altLang="en-US"/>
        </a:p>
      </dgm:t>
    </dgm:pt>
    <dgm:pt modelId="{BA4BBCC2-D710-4501-B6E9-CCD2C17B003A}">
      <dgm:prSet phldrT="[文字]" custT="1"/>
      <dgm:spPr/>
      <dgm:t>
        <a:bodyPr/>
        <a:lstStyle/>
        <a:p>
          <a:r>
            <a:rPr lang="zh-TW" altLang="en-US" sz="2800" dirty="0" smtClean="0"/>
            <a:t>對教師：學校為提升競爭力，教師的聘請從「正職」</a:t>
          </a:r>
          <a:r>
            <a:rPr lang="zh-TW" altLang="en-US" sz="2800" dirty="0" smtClean="0">
              <a:latin typeface="新細明體" panose="02020500000000000000" pitchFamily="18" charset="-120"/>
            </a:rPr>
            <a:t> → </a:t>
          </a:r>
          <a:r>
            <a:rPr lang="zh-TW" altLang="en-US" sz="2800" dirty="0" smtClean="0"/>
            <a:t>「約聘」，影響穩定性及專業發展？</a:t>
          </a:r>
          <a:endParaRPr lang="zh-TW" altLang="en-US" sz="2800" dirty="0"/>
        </a:p>
      </dgm:t>
    </dgm:pt>
    <dgm:pt modelId="{DFD13CD2-28A4-42B4-B4B8-DF6ACAE42FE1}" type="parTrans" cxnId="{8F504315-BA4D-4AA5-9472-444061241B18}">
      <dgm:prSet/>
      <dgm:spPr/>
      <dgm:t>
        <a:bodyPr/>
        <a:lstStyle/>
        <a:p>
          <a:endParaRPr lang="zh-TW" altLang="en-US"/>
        </a:p>
      </dgm:t>
    </dgm:pt>
    <dgm:pt modelId="{96F42308-45DA-4968-8349-DFCFF771A350}" type="sibTrans" cxnId="{8F504315-BA4D-4AA5-9472-444061241B18}">
      <dgm:prSet/>
      <dgm:spPr/>
      <dgm:t>
        <a:bodyPr/>
        <a:lstStyle/>
        <a:p>
          <a:endParaRPr lang="zh-TW" altLang="en-US"/>
        </a:p>
      </dgm:t>
    </dgm:pt>
    <dgm:pt modelId="{77377D0A-DF95-466B-A8E3-9EF90AB298C3}">
      <dgm:prSet phldrT="[文字]" custT="1"/>
      <dgm:spPr/>
      <dgm:t>
        <a:bodyPr/>
        <a:lstStyle/>
        <a:p>
          <a:r>
            <a:rPr lang="zh-TW" altLang="en-US" sz="2800" dirty="0" smtClean="0"/>
            <a:t>教育的去專業化：課程改由消費者（家長＆學生）主導，形成消費者霸權。</a:t>
          </a:r>
          <a:endParaRPr lang="zh-TW" altLang="en-US" sz="2800" dirty="0"/>
        </a:p>
      </dgm:t>
    </dgm:pt>
    <dgm:pt modelId="{F222A086-B479-4C77-A4EF-29548CE7E75C}" type="parTrans" cxnId="{F1E9EFCF-02FD-4D41-8E1F-CBEA33C710A3}">
      <dgm:prSet/>
      <dgm:spPr/>
      <dgm:t>
        <a:bodyPr/>
        <a:lstStyle/>
        <a:p>
          <a:endParaRPr lang="zh-TW" altLang="en-US"/>
        </a:p>
      </dgm:t>
    </dgm:pt>
    <dgm:pt modelId="{4153A9D1-BF0C-47A5-9DA7-49E18D7008C2}" type="sibTrans" cxnId="{F1E9EFCF-02FD-4D41-8E1F-CBEA33C710A3}">
      <dgm:prSet/>
      <dgm:spPr/>
      <dgm:t>
        <a:bodyPr/>
        <a:lstStyle/>
        <a:p>
          <a:endParaRPr lang="zh-TW" altLang="en-US"/>
        </a:p>
      </dgm:t>
    </dgm:pt>
    <dgm:pt modelId="{E701E765-38E5-4068-B9CD-AC94F9CA062B}" type="pres">
      <dgm:prSet presAssocID="{9F407621-A479-4062-9DDA-0D6D1FE697B0}" presName="Name0" presStyleCnt="0">
        <dgm:presLayoutVars>
          <dgm:chMax val="7"/>
          <dgm:chPref val="7"/>
          <dgm:dir/>
        </dgm:presLayoutVars>
      </dgm:prSet>
      <dgm:spPr/>
    </dgm:pt>
    <dgm:pt modelId="{D5BD8F52-4A4F-4D12-BD41-5C1ED0B47FA2}" type="pres">
      <dgm:prSet presAssocID="{9F407621-A479-4062-9DDA-0D6D1FE697B0}" presName="Name1" presStyleCnt="0"/>
      <dgm:spPr/>
    </dgm:pt>
    <dgm:pt modelId="{7BFA8508-CC67-42F4-AC5B-FC415D519229}" type="pres">
      <dgm:prSet presAssocID="{9F407621-A479-4062-9DDA-0D6D1FE697B0}" presName="cycle" presStyleCnt="0"/>
      <dgm:spPr/>
    </dgm:pt>
    <dgm:pt modelId="{F6C01766-F55D-48B3-934B-C7D1288B2FA3}" type="pres">
      <dgm:prSet presAssocID="{9F407621-A479-4062-9DDA-0D6D1FE697B0}" presName="srcNode" presStyleLbl="node1" presStyleIdx="0" presStyleCnt="4"/>
      <dgm:spPr/>
    </dgm:pt>
    <dgm:pt modelId="{681D27F2-20C0-4246-BD62-779A4CA79077}" type="pres">
      <dgm:prSet presAssocID="{9F407621-A479-4062-9DDA-0D6D1FE697B0}" presName="conn" presStyleLbl="parChTrans1D2" presStyleIdx="0" presStyleCnt="1"/>
      <dgm:spPr/>
    </dgm:pt>
    <dgm:pt modelId="{4FFA40A5-3487-4F34-9EC4-D46784375CEC}" type="pres">
      <dgm:prSet presAssocID="{9F407621-A479-4062-9DDA-0D6D1FE697B0}" presName="extraNode" presStyleLbl="node1" presStyleIdx="0" presStyleCnt="4"/>
      <dgm:spPr/>
    </dgm:pt>
    <dgm:pt modelId="{EB3E3DB6-2386-46DB-8A23-9F7924940273}" type="pres">
      <dgm:prSet presAssocID="{9F407621-A479-4062-9DDA-0D6D1FE697B0}" presName="dstNode" presStyleLbl="node1" presStyleIdx="0" presStyleCnt="4"/>
      <dgm:spPr/>
    </dgm:pt>
    <dgm:pt modelId="{DBC42402-6A32-428F-951B-75A68D578A76}" type="pres">
      <dgm:prSet presAssocID="{64C2BF5E-3370-4D28-8448-475F402D029A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DFAD2C4-C0FA-4AF8-9CE0-09A89A93E64F}" type="pres">
      <dgm:prSet presAssocID="{64C2BF5E-3370-4D28-8448-475F402D029A}" presName="accent_1" presStyleCnt="0"/>
      <dgm:spPr/>
    </dgm:pt>
    <dgm:pt modelId="{4EF773B5-B358-4BF6-80E6-E747E5F52670}" type="pres">
      <dgm:prSet presAssocID="{64C2BF5E-3370-4D28-8448-475F402D029A}" presName="accentRepeatNode" presStyleLbl="solidFgAcc1" presStyleIdx="0" presStyleCnt="4"/>
      <dgm:spPr/>
    </dgm:pt>
    <dgm:pt modelId="{FC5B8477-B7D5-4D4F-B803-3FFCE66D24A3}" type="pres">
      <dgm:prSet presAssocID="{1A89F2B9-0829-48EC-B141-EA73BEEB07C3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5A73F41-490A-44E0-B2E2-685589DDFC6E}" type="pres">
      <dgm:prSet presAssocID="{1A89F2B9-0829-48EC-B141-EA73BEEB07C3}" presName="accent_2" presStyleCnt="0"/>
      <dgm:spPr/>
    </dgm:pt>
    <dgm:pt modelId="{FF497F6D-5140-468B-9D09-B48BB8991028}" type="pres">
      <dgm:prSet presAssocID="{1A89F2B9-0829-48EC-B141-EA73BEEB07C3}" presName="accentRepeatNode" presStyleLbl="solidFgAcc1" presStyleIdx="1" presStyleCnt="4"/>
      <dgm:spPr/>
    </dgm:pt>
    <dgm:pt modelId="{08CD9EA3-2F7D-4168-B1CB-F4BB6C8DA286}" type="pres">
      <dgm:prSet presAssocID="{BA4BBCC2-D710-4501-B6E9-CCD2C17B003A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9CE19E6-D09B-4940-AA3E-1D91B25DBE27}" type="pres">
      <dgm:prSet presAssocID="{BA4BBCC2-D710-4501-B6E9-CCD2C17B003A}" presName="accent_3" presStyleCnt="0"/>
      <dgm:spPr/>
    </dgm:pt>
    <dgm:pt modelId="{07EF10F3-9693-4DD3-BA84-A67EA0037965}" type="pres">
      <dgm:prSet presAssocID="{BA4BBCC2-D710-4501-B6E9-CCD2C17B003A}" presName="accentRepeatNode" presStyleLbl="solidFgAcc1" presStyleIdx="2" presStyleCnt="4"/>
      <dgm:spPr/>
    </dgm:pt>
    <dgm:pt modelId="{B22E3BCB-1F89-4EFF-BE34-B2D7583F1D97}" type="pres">
      <dgm:prSet presAssocID="{77377D0A-DF95-466B-A8E3-9EF90AB298C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0F971BC-4C39-48D2-922F-947B970912C7}" type="pres">
      <dgm:prSet presAssocID="{77377D0A-DF95-466B-A8E3-9EF90AB298C3}" presName="accent_4" presStyleCnt="0"/>
      <dgm:spPr/>
    </dgm:pt>
    <dgm:pt modelId="{D792278E-AC7E-4373-922D-432950D45887}" type="pres">
      <dgm:prSet presAssocID="{77377D0A-DF95-466B-A8E3-9EF90AB298C3}" presName="accentRepeatNode" presStyleLbl="solidFgAcc1" presStyleIdx="3" presStyleCnt="4"/>
      <dgm:spPr/>
    </dgm:pt>
  </dgm:ptLst>
  <dgm:cxnLst>
    <dgm:cxn modelId="{4CF1C26B-6DB4-4E44-9A23-B3B52F53088F}" type="presOf" srcId="{77377D0A-DF95-466B-A8E3-9EF90AB298C3}" destId="{B22E3BCB-1F89-4EFF-BE34-B2D7583F1D97}" srcOrd="0" destOrd="0" presId="urn:microsoft.com/office/officeart/2008/layout/VerticalCurvedList"/>
    <dgm:cxn modelId="{89E0212E-6DAF-41A1-9F50-06BF99098AC2}" type="presOf" srcId="{9F407621-A479-4062-9DDA-0D6D1FE697B0}" destId="{E701E765-38E5-4068-B9CD-AC94F9CA062B}" srcOrd="0" destOrd="0" presId="urn:microsoft.com/office/officeart/2008/layout/VerticalCurvedList"/>
    <dgm:cxn modelId="{91F1156B-87C8-4AD3-852D-814449FDB837}" type="presOf" srcId="{293EFB45-D41C-4A1C-BAC8-F1FD098A19B6}" destId="{681D27F2-20C0-4246-BD62-779A4CA79077}" srcOrd="0" destOrd="0" presId="urn:microsoft.com/office/officeart/2008/layout/VerticalCurvedList"/>
    <dgm:cxn modelId="{8F504315-BA4D-4AA5-9472-444061241B18}" srcId="{9F407621-A479-4062-9DDA-0D6D1FE697B0}" destId="{BA4BBCC2-D710-4501-B6E9-CCD2C17B003A}" srcOrd="2" destOrd="0" parTransId="{DFD13CD2-28A4-42B4-B4B8-DF6ACAE42FE1}" sibTransId="{96F42308-45DA-4968-8349-DFCFF771A350}"/>
    <dgm:cxn modelId="{6212E917-E2EC-4CDA-B51E-422F21DABD05}" srcId="{9F407621-A479-4062-9DDA-0D6D1FE697B0}" destId="{1A89F2B9-0829-48EC-B141-EA73BEEB07C3}" srcOrd="1" destOrd="0" parTransId="{082DE600-F554-4C17-B9A8-E368951A44C1}" sibTransId="{B459CFC9-F2E8-4495-8128-241B53A2D038}"/>
    <dgm:cxn modelId="{F1E9EFCF-02FD-4D41-8E1F-CBEA33C710A3}" srcId="{9F407621-A479-4062-9DDA-0D6D1FE697B0}" destId="{77377D0A-DF95-466B-A8E3-9EF90AB298C3}" srcOrd="3" destOrd="0" parTransId="{F222A086-B479-4C77-A4EF-29548CE7E75C}" sibTransId="{4153A9D1-BF0C-47A5-9DA7-49E18D7008C2}"/>
    <dgm:cxn modelId="{23BFEB69-B72C-46D9-9C12-396FCB636578}" type="presOf" srcId="{BA4BBCC2-D710-4501-B6E9-CCD2C17B003A}" destId="{08CD9EA3-2F7D-4168-B1CB-F4BB6C8DA286}" srcOrd="0" destOrd="0" presId="urn:microsoft.com/office/officeart/2008/layout/VerticalCurvedList"/>
    <dgm:cxn modelId="{22C3F003-4AE9-4488-B3EA-D068F8E709D7}" srcId="{9F407621-A479-4062-9DDA-0D6D1FE697B0}" destId="{64C2BF5E-3370-4D28-8448-475F402D029A}" srcOrd="0" destOrd="0" parTransId="{FB265EA9-D1C3-4EC1-9A0B-469FC9631F31}" sibTransId="{293EFB45-D41C-4A1C-BAC8-F1FD098A19B6}"/>
    <dgm:cxn modelId="{04CD48FE-A3F7-4BD5-85DE-BEFD521ABFB3}" type="presOf" srcId="{64C2BF5E-3370-4D28-8448-475F402D029A}" destId="{DBC42402-6A32-428F-951B-75A68D578A76}" srcOrd="0" destOrd="0" presId="urn:microsoft.com/office/officeart/2008/layout/VerticalCurvedList"/>
    <dgm:cxn modelId="{DA72AFD4-B897-441F-9640-A3571982AF4A}" type="presOf" srcId="{1A89F2B9-0829-48EC-B141-EA73BEEB07C3}" destId="{FC5B8477-B7D5-4D4F-B803-3FFCE66D24A3}" srcOrd="0" destOrd="0" presId="urn:microsoft.com/office/officeart/2008/layout/VerticalCurvedList"/>
    <dgm:cxn modelId="{88DD4B80-B9AB-41A1-9252-DCF732C8E95E}" type="presParOf" srcId="{E701E765-38E5-4068-B9CD-AC94F9CA062B}" destId="{D5BD8F52-4A4F-4D12-BD41-5C1ED0B47FA2}" srcOrd="0" destOrd="0" presId="urn:microsoft.com/office/officeart/2008/layout/VerticalCurvedList"/>
    <dgm:cxn modelId="{F24BE4E7-3E3A-41BA-8365-5DB86C195719}" type="presParOf" srcId="{D5BD8F52-4A4F-4D12-BD41-5C1ED0B47FA2}" destId="{7BFA8508-CC67-42F4-AC5B-FC415D519229}" srcOrd="0" destOrd="0" presId="urn:microsoft.com/office/officeart/2008/layout/VerticalCurvedList"/>
    <dgm:cxn modelId="{B2D4C437-4866-417A-998C-15B586555D4A}" type="presParOf" srcId="{7BFA8508-CC67-42F4-AC5B-FC415D519229}" destId="{F6C01766-F55D-48B3-934B-C7D1288B2FA3}" srcOrd="0" destOrd="0" presId="urn:microsoft.com/office/officeart/2008/layout/VerticalCurvedList"/>
    <dgm:cxn modelId="{5F91010B-529D-4376-85D0-27CFAB18CFC1}" type="presParOf" srcId="{7BFA8508-CC67-42F4-AC5B-FC415D519229}" destId="{681D27F2-20C0-4246-BD62-779A4CA79077}" srcOrd="1" destOrd="0" presId="urn:microsoft.com/office/officeart/2008/layout/VerticalCurvedList"/>
    <dgm:cxn modelId="{B0E367A8-3DC3-4061-9E5D-562E8744528E}" type="presParOf" srcId="{7BFA8508-CC67-42F4-AC5B-FC415D519229}" destId="{4FFA40A5-3487-4F34-9EC4-D46784375CEC}" srcOrd="2" destOrd="0" presId="urn:microsoft.com/office/officeart/2008/layout/VerticalCurvedList"/>
    <dgm:cxn modelId="{8459CA71-B56E-43D4-A4DE-143517C8C3F1}" type="presParOf" srcId="{7BFA8508-CC67-42F4-AC5B-FC415D519229}" destId="{EB3E3DB6-2386-46DB-8A23-9F7924940273}" srcOrd="3" destOrd="0" presId="urn:microsoft.com/office/officeart/2008/layout/VerticalCurvedList"/>
    <dgm:cxn modelId="{4B885536-248A-4C90-B6F3-AB583F36ABE2}" type="presParOf" srcId="{D5BD8F52-4A4F-4D12-BD41-5C1ED0B47FA2}" destId="{DBC42402-6A32-428F-951B-75A68D578A76}" srcOrd="1" destOrd="0" presId="urn:microsoft.com/office/officeart/2008/layout/VerticalCurvedList"/>
    <dgm:cxn modelId="{8C4F0FE1-B825-4002-8D55-06B865704E79}" type="presParOf" srcId="{D5BD8F52-4A4F-4D12-BD41-5C1ED0B47FA2}" destId="{FDFAD2C4-C0FA-4AF8-9CE0-09A89A93E64F}" srcOrd="2" destOrd="0" presId="urn:microsoft.com/office/officeart/2008/layout/VerticalCurvedList"/>
    <dgm:cxn modelId="{B60B91C1-9134-45C7-A654-D594C95B1D72}" type="presParOf" srcId="{FDFAD2C4-C0FA-4AF8-9CE0-09A89A93E64F}" destId="{4EF773B5-B358-4BF6-80E6-E747E5F52670}" srcOrd="0" destOrd="0" presId="urn:microsoft.com/office/officeart/2008/layout/VerticalCurvedList"/>
    <dgm:cxn modelId="{52C06E39-DADC-44CD-8BB8-DB7B9895CDDE}" type="presParOf" srcId="{D5BD8F52-4A4F-4D12-BD41-5C1ED0B47FA2}" destId="{FC5B8477-B7D5-4D4F-B803-3FFCE66D24A3}" srcOrd="3" destOrd="0" presId="urn:microsoft.com/office/officeart/2008/layout/VerticalCurvedList"/>
    <dgm:cxn modelId="{56726D58-A010-4E66-A081-3A040A37C922}" type="presParOf" srcId="{D5BD8F52-4A4F-4D12-BD41-5C1ED0B47FA2}" destId="{95A73F41-490A-44E0-B2E2-685589DDFC6E}" srcOrd="4" destOrd="0" presId="urn:microsoft.com/office/officeart/2008/layout/VerticalCurvedList"/>
    <dgm:cxn modelId="{1FB1CF55-55E9-403D-BD86-0435BF11EAF2}" type="presParOf" srcId="{95A73F41-490A-44E0-B2E2-685589DDFC6E}" destId="{FF497F6D-5140-468B-9D09-B48BB8991028}" srcOrd="0" destOrd="0" presId="urn:microsoft.com/office/officeart/2008/layout/VerticalCurvedList"/>
    <dgm:cxn modelId="{2F23D8AB-78BC-4774-9737-4A2F2918DEFA}" type="presParOf" srcId="{D5BD8F52-4A4F-4D12-BD41-5C1ED0B47FA2}" destId="{08CD9EA3-2F7D-4168-B1CB-F4BB6C8DA286}" srcOrd="5" destOrd="0" presId="urn:microsoft.com/office/officeart/2008/layout/VerticalCurvedList"/>
    <dgm:cxn modelId="{AC91AB46-210E-4F3A-8A78-C480B3D1F9C8}" type="presParOf" srcId="{D5BD8F52-4A4F-4D12-BD41-5C1ED0B47FA2}" destId="{E9CE19E6-D09B-4940-AA3E-1D91B25DBE27}" srcOrd="6" destOrd="0" presId="urn:microsoft.com/office/officeart/2008/layout/VerticalCurvedList"/>
    <dgm:cxn modelId="{0047A265-317B-43B6-BCBC-86555E0265A0}" type="presParOf" srcId="{E9CE19E6-D09B-4940-AA3E-1D91B25DBE27}" destId="{07EF10F3-9693-4DD3-BA84-A67EA0037965}" srcOrd="0" destOrd="0" presId="urn:microsoft.com/office/officeart/2008/layout/VerticalCurvedList"/>
    <dgm:cxn modelId="{2C9C620D-4C96-4C2A-A081-876212879ACC}" type="presParOf" srcId="{D5BD8F52-4A4F-4D12-BD41-5C1ED0B47FA2}" destId="{B22E3BCB-1F89-4EFF-BE34-B2D7583F1D97}" srcOrd="7" destOrd="0" presId="urn:microsoft.com/office/officeart/2008/layout/VerticalCurvedList"/>
    <dgm:cxn modelId="{A836C50A-3FEC-4C88-A7B8-ED781BFDB9B6}" type="presParOf" srcId="{D5BD8F52-4A4F-4D12-BD41-5C1ED0B47FA2}" destId="{A0F971BC-4C39-48D2-922F-947B970912C7}" srcOrd="8" destOrd="0" presId="urn:microsoft.com/office/officeart/2008/layout/VerticalCurvedList"/>
    <dgm:cxn modelId="{870FB6B2-DD48-47B1-9205-FE27F5E4DB7A}" type="presParOf" srcId="{A0F971BC-4C39-48D2-922F-947B970912C7}" destId="{D792278E-AC7E-4373-922D-432950D4588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ED065E-769A-4F37-A67E-347DA8B493C5}" type="doc">
      <dgm:prSet loTypeId="urn:microsoft.com/office/officeart/2005/8/layout/radial5" loCatId="relationship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DC4BDBB9-C9C7-49DD-B491-682AC6BD603B}">
      <dgm:prSet phldrT="[文字]"/>
      <dgm:spPr/>
      <dgm:t>
        <a:bodyPr/>
        <a:lstStyle/>
        <a:p>
          <a:r>
            <a:rPr lang="zh-TW" altLang="en-US" dirty="0" smtClean="0"/>
            <a:t>地方</a:t>
          </a:r>
          <a:endParaRPr lang="zh-TW" altLang="en-US" dirty="0"/>
        </a:p>
      </dgm:t>
    </dgm:pt>
    <dgm:pt modelId="{0F3437B3-4609-4951-92D0-AC4AF3D8422D}" type="parTrans" cxnId="{2BB660DD-E131-4722-8663-BA23E8788288}">
      <dgm:prSet/>
      <dgm:spPr/>
      <dgm:t>
        <a:bodyPr/>
        <a:lstStyle/>
        <a:p>
          <a:endParaRPr lang="zh-TW" altLang="en-US"/>
        </a:p>
      </dgm:t>
    </dgm:pt>
    <dgm:pt modelId="{2FF3D875-1584-4E17-AAC3-410FCF553DF1}" type="sibTrans" cxnId="{2BB660DD-E131-4722-8663-BA23E8788288}">
      <dgm:prSet/>
      <dgm:spPr/>
      <dgm:t>
        <a:bodyPr/>
        <a:lstStyle/>
        <a:p>
          <a:endParaRPr lang="zh-TW" altLang="en-US"/>
        </a:p>
      </dgm:t>
    </dgm:pt>
    <dgm:pt modelId="{1CE12F17-5C12-4630-B86D-4E3EB8A550F3}">
      <dgm:prSet phldrT="[文字]"/>
      <dgm:spPr/>
      <dgm:t>
        <a:bodyPr/>
        <a:lstStyle/>
        <a:p>
          <a:r>
            <a:rPr lang="zh-TW" altLang="en-US" dirty="0" smtClean="0"/>
            <a:t>心理</a:t>
          </a:r>
          <a:endParaRPr lang="zh-TW" altLang="en-US" dirty="0"/>
        </a:p>
      </dgm:t>
    </dgm:pt>
    <dgm:pt modelId="{F621C2B7-2D7C-4590-A023-B31FC3A38E5A}" type="parTrans" cxnId="{B76D5F9B-B1A4-486D-A3A6-37EAA7CA63F3}">
      <dgm:prSet/>
      <dgm:spPr/>
      <dgm:t>
        <a:bodyPr/>
        <a:lstStyle/>
        <a:p>
          <a:endParaRPr lang="zh-TW" altLang="en-US"/>
        </a:p>
      </dgm:t>
    </dgm:pt>
    <dgm:pt modelId="{55FC7682-7706-4ED3-90F2-4E21BC20A51C}" type="sibTrans" cxnId="{B76D5F9B-B1A4-486D-A3A6-37EAA7CA63F3}">
      <dgm:prSet/>
      <dgm:spPr/>
      <dgm:t>
        <a:bodyPr/>
        <a:lstStyle/>
        <a:p>
          <a:endParaRPr lang="zh-TW" altLang="en-US"/>
        </a:p>
      </dgm:t>
    </dgm:pt>
    <dgm:pt modelId="{D1F06317-C091-4569-B098-E4AC4CF4C064}">
      <dgm:prSet phldrT="[文字]"/>
      <dgm:spPr/>
      <dgm:t>
        <a:bodyPr/>
        <a:lstStyle/>
        <a:p>
          <a:r>
            <a:rPr lang="zh-TW" altLang="en-US" dirty="0" smtClean="0"/>
            <a:t>社會</a:t>
          </a:r>
          <a:endParaRPr lang="en-US" altLang="zh-TW" dirty="0" smtClean="0"/>
        </a:p>
        <a:p>
          <a:r>
            <a:rPr lang="zh-TW" altLang="en-US" dirty="0" smtClean="0"/>
            <a:t>文化</a:t>
          </a:r>
          <a:endParaRPr lang="zh-TW" altLang="en-US" dirty="0"/>
        </a:p>
      </dgm:t>
    </dgm:pt>
    <dgm:pt modelId="{F54564CA-A370-462B-A3D3-971E8DB8A8AF}" type="parTrans" cxnId="{2DE1E3A3-A38A-486F-A6CC-AB3EF35304E3}">
      <dgm:prSet/>
      <dgm:spPr/>
      <dgm:t>
        <a:bodyPr/>
        <a:lstStyle/>
        <a:p>
          <a:endParaRPr lang="zh-TW" altLang="en-US"/>
        </a:p>
      </dgm:t>
    </dgm:pt>
    <dgm:pt modelId="{3FB8CFCC-8B63-431E-964B-907D11EAF6CE}" type="sibTrans" cxnId="{2DE1E3A3-A38A-486F-A6CC-AB3EF35304E3}">
      <dgm:prSet/>
      <dgm:spPr/>
      <dgm:t>
        <a:bodyPr/>
        <a:lstStyle/>
        <a:p>
          <a:endParaRPr lang="zh-TW" altLang="en-US"/>
        </a:p>
      </dgm:t>
    </dgm:pt>
    <dgm:pt modelId="{75327556-8290-46CC-B3AA-280452B7D18B}">
      <dgm:prSet phldrT="[文字]"/>
      <dgm:spPr/>
      <dgm:t>
        <a:bodyPr/>
        <a:lstStyle/>
        <a:p>
          <a:r>
            <a:rPr lang="zh-TW" altLang="en-US" dirty="0" smtClean="0"/>
            <a:t>政治</a:t>
          </a:r>
          <a:endParaRPr lang="en-US" altLang="zh-TW" dirty="0" smtClean="0"/>
        </a:p>
        <a:p>
          <a:r>
            <a:rPr lang="zh-TW" altLang="en-US" dirty="0" smtClean="0"/>
            <a:t>經濟</a:t>
          </a:r>
          <a:endParaRPr lang="zh-TW" altLang="en-US" dirty="0"/>
        </a:p>
      </dgm:t>
    </dgm:pt>
    <dgm:pt modelId="{69E0C03A-8C82-4969-A841-6BAD113126E4}" type="parTrans" cxnId="{A4665325-B6F1-4059-AFEA-B9A4291F5D04}">
      <dgm:prSet/>
      <dgm:spPr/>
      <dgm:t>
        <a:bodyPr/>
        <a:lstStyle/>
        <a:p>
          <a:endParaRPr lang="zh-TW" altLang="en-US"/>
        </a:p>
      </dgm:t>
    </dgm:pt>
    <dgm:pt modelId="{A4B23D9F-E299-43ED-AD41-CBC0B071B546}" type="sibTrans" cxnId="{A4665325-B6F1-4059-AFEA-B9A4291F5D04}">
      <dgm:prSet/>
      <dgm:spPr/>
      <dgm:t>
        <a:bodyPr/>
        <a:lstStyle/>
        <a:p>
          <a:endParaRPr lang="zh-TW" altLang="en-US"/>
        </a:p>
      </dgm:t>
    </dgm:pt>
    <dgm:pt modelId="{CEBF0ABB-DDFB-40EA-B0FC-8A78BAF6FC7D}" type="pres">
      <dgm:prSet presAssocID="{01ED065E-769A-4F37-A67E-347DA8B493C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DD733ED-6B1B-4C24-B88A-D8E1D1B98E06}" type="pres">
      <dgm:prSet presAssocID="{DC4BDBB9-C9C7-49DD-B491-682AC6BD603B}" presName="centerShape" presStyleLbl="node0" presStyleIdx="0" presStyleCnt="1"/>
      <dgm:spPr/>
    </dgm:pt>
    <dgm:pt modelId="{E81BDE70-2213-4185-81D1-BA1A81F9F3E2}" type="pres">
      <dgm:prSet presAssocID="{F621C2B7-2D7C-4590-A023-B31FC3A38E5A}" presName="parTrans" presStyleLbl="sibTrans2D1" presStyleIdx="0" presStyleCnt="3"/>
      <dgm:spPr/>
    </dgm:pt>
    <dgm:pt modelId="{AA631DFC-4D06-4DE0-BC88-D4FBA5AD13AF}" type="pres">
      <dgm:prSet presAssocID="{F621C2B7-2D7C-4590-A023-B31FC3A38E5A}" presName="connectorText" presStyleLbl="sibTrans2D1" presStyleIdx="0" presStyleCnt="3"/>
      <dgm:spPr/>
    </dgm:pt>
    <dgm:pt modelId="{DC263F58-6622-4185-80AC-CE5310EF9229}" type="pres">
      <dgm:prSet presAssocID="{1CE12F17-5C12-4630-B86D-4E3EB8A550F3}" presName="node" presStyleLbl="node1" presStyleIdx="0" presStyleCnt="3">
        <dgm:presLayoutVars>
          <dgm:bulletEnabled val="1"/>
        </dgm:presLayoutVars>
      </dgm:prSet>
      <dgm:spPr/>
    </dgm:pt>
    <dgm:pt modelId="{A6F4DE54-EF93-4A1F-AA99-B5AC20034AA5}" type="pres">
      <dgm:prSet presAssocID="{F54564CA-A370-462B-A3D3-971E8DB8A8AF}" presName="parTrans" presStyleLbl="sibTrans2D1" presStyleIdx="1" presStyleCnt="3"/>
      <dgm:spPr/>
    </dgm:pt>
    <dgm:pt modelId="{DFD3DDF7-346C-4AFD-B7CD-4C9CAB0EDA93}" type="pres">
      <dgm:prSet presAssocID="{F54564CA-A370-462B-A3D3-971E8DB8A8AF}" presName="connectorText" presStyleLbl="sibTrans2D1" presStyleIdx="1" presStyleCnt="3"/>
      <dgm:spPr/>
    </dgm:pt>
    <dgm:pt modelId="{5728DE70-6769-4718-9304-3B69F24CD467}" type="pres">
      <dgm:prSet presAssocID="{D1F06317-C091-4569-B098-E4AC4CF4C064}" presName="node" presStyleLbl="node1" presStyleIdx="1" presStyleCnt="3">
        <dgm:presLayoutVars>
          <dgm:bulletEnabled val="1"/>
        </dgm:presLayoutVars>
      </dgm:prSet>
      <dgm:spPr/>
    </dgm:pt>
    <dgm:pt modelId="{1955E585-E147-4F31-BEBE-0C7FF4C84668}" type="pres">
      <dgm:prSet presAssocID="{69E0C03A-8C82-4969-A841-6BAD113126E4}" presName="parTrans" presStyleLbl="sibTrans2D1" presStyleIdx="2" presStyleCnt="3"/>
      <dgm:spPr/>
    </dgm:pt>
    <dgm:pt modelId="{DC11D9BC-DF83-4362-BABF-5EFDA8AE43EB}" type="pres">
      <dgm:prSet presAssocID="{69E0C03A-8C82-4969-A841-6BAD113126E4}" presName="connectorText" presStyleLbl="sibTrans2D1" presStyleIdx="2" presStyleCnt="3"/>
      <dgm:spPr/>
    </dgm:pt>
    <dgm:pt modelId="{70703EEC-3AE1-4C2A-933E-AB76383DF3D0}" type="pres">
      <dgm:prSet presAssocID="{75327556-8290-46CC-B3AA-280452B7D18B}" presName="node" presStyleLbl="node1" presStyleIdx="2" presStyleCnt="3">
        <dgm:presLayoutVars>
          <dgm:bulletEnabled val="1"/>
        </dgm:presLayoutVars>
      </dgm:prSet>
      <dgm:spPr/>
    </dgm:pt>
  </dgm:ptLst>
  <dgm:cxnLst>
    <dgm:cxn modelId="{DD9B7B85-7163-4160-8ACB-1AAB5CE51A4B}" type="presOf" srcId="{69E0C03A-8C82-4969-A841-6BAD113126E4}" destId="{DC11D9BC-DF83-4362-BABF-5EFDA8AE43EB}" srcOrd="1" destOrd="0" presId="urn:microsoft.com/office/officeart/2005/8/layout/radial5"/>
    <dgm:cxn modelId="{2BB660DD-E131-4722-8663-BA23E8788288}" srcId="{01ED065E-769A-4F37-A67E-347DA8B493C5}" destId="{DC4BDBB9-C9C7-49DD-B491-682AC6BD603B}" srcOrd="0" destOrd="0" parTransId="{0F3437B3-4609-4951-92D0-AC4AF3D8422D}" sibTransId="{2FF3D875-1584-4E17-AAC3-410FCF553DF1}"/>
    <dgm:cxn modelId="{2A4E1B72-6126-44F2-9BFA-F3C28579AF48}" type="presOf" srcId="{1CE12F17-5C12-4630-B86D-4E3EB8A550F3}" destId="{DC263F58-6622-4185-80AC-CE5310EF9229}" srcOrd="0" destOrd="0" presId="urn:microsoft.com/office/officeart/2005/8/layout/radial5"/>
    <dgm:cxn modelId="{6395A056-0287-4DAB-BD8A-CD27619C5A8D}" type="presOf" srcId="{F621C2B7-2D7C-4590-A023-B31FC3A38E5A}" destId="{AA631DFC-4D06-4DE0-BC88-D4FBA5AD13AF}" srcOrd="1" destOrd="0" presId="urn:microsoft.com/office/officeart/2005/8/layout/radial5"/>
    <dgm:cxn modelId="{A4665325-B6F1-4059-AFEA-B9A4291F5D04}" srcId="{DC4BDBB9-C9C7-49DD-B491-682AC6BD603B}" destId="{75327556-8290-46CC-B3AA-280452B7D18B}" srcOrd="2" destOrd="0" parTransId="{69E0C03A-8C82-4969-A841-6BAD113126E4}" sibTransId="{A4B23D9F-E299-43ED-AD41-CBC0B071B546}"/>
    <dgm:cxn modelId="{B76D5F9B-B1A4-486D-A3A6-37EAA7CA63F3}" srcId="{DC4BDBB9-C9C7-49DD-B491-682AC6BD603B}" destId="{1CE12F17-5C12-4630-B86D-4E3EB8A550F3}" srcOrd="0" destOrd="0" parTransId="{F621C2B7-2D7C-4590-A023-B31FC3A38E5A}" sibTransId="{55FC7682-7706-4ED3-90F2-4E21BC20A51C}"/>
    <dgm:cxn modelId="{315CDF48-A980-4908-A61E-A11A2425E3E2}" type="presOf" srcId="{D1F06317-C091-4569-B098-E4AC4CF4C064}" destId="{5728DE70-6769-4718-9304-3B69F24CD467}" srcOrd="0" destOrd="0" presId="urn:microsoft.com/office/officeart/2005/8/layout/radial5"/>
    <dgm:cxn modelId="{E42EB4C7-1F17-4A51-BFBC-A746DBE4C941}" type="presOf" srcId="{75327556-8290-46CC-B3AA-280452B7D18B}" destId="{70703EEC-3AE1-4C2A-933E-AB76383DF3D0}" srcOrd="0" destOrd="0" presId="urn:microsoft.com/office/officeart/2005/8/layout/radial5"/>
    <dgm:cxn modelId="{F790CB7E-291F-4E3B-BE4D-E49526FB833B}" type="presOf" srcId="{69E0C03A-8C82-4969-A841-6BAD113126E4}" destId="{1955E585-E147-4F31-BEBE-0C7FF4C84668}" srcOrd="0" destOrd="0" presId="urn:microsoft.com/office/officeart/2005/8/layout/radial5"/>
    <dgm:cxn modelId="{4B25834E-5FB4-4672-BCE8-1835A9F39D47}" type="presOf" srcId="{DC4BDBB9-C9C7-49DD-B491-682AC6BD603B}" destId="{7DD733ED-6B1B-4C24-B88A-D8E1D1B98E06}" srcOrd="0" destOrd="0" presId="urn:microsoft.com/office/officeart/2005/8/layout/radial5"/>
    <dgm:cxn modelId="{F1F05473-E23D-4842-B0E0-BF8D0D2FAF51}" type="presOf" srcId="{F54564CA-A370-462B-A3D3-971E8DB8A8AF}" destId="{A6F4DE54-EF93-4A1F-AA99-B5AC20034AA5}" srcOrd="0" destOrd="0" presId="urn:microsoft.com/office/officeart/2005/8/layout/radial5"/>
    <dgm:cxn modelId="{2DE1E3A3-A38A-486F-A6CC-AB3EF35304E3}" srcId="{DC4BDBB9-C9C7-49DD-B491-682AC6BD603B}" destId="{D1F06317-C091-4569-B098-E4AC4CF4C064}" srcOrd="1" destOrd="0" parTransId="{F54564CA-A370-462B-A3D3-971E8DB8A8AF}" sibTransId="{3FB8CFCC-8B63-431E-964B-907D11EAF6CE}"/>
    <dgm:cxn modelId="{4E809CA2-7C5F-4B25-9507-764287DA2116}" type="presOf" srcId="{F621C2B7-2D7C-4590-A023-B31FC3A38E5A}" destId="{E81BDE70-2213-4185-81D1-BA1A81F9F3E2}" srcOrd="0" destOrd="0" presId="urn:microsoft.com/office/officeart/2005/8/layout/radial5"/>
    <dgm:cxn modelId="{76CC9D75-9801-409D-AC9E-4F6C9BE8A856}" type="presOf" srcId="{F54564CA-A370-462B-A3D3-971E8DB8A8AF}" destId="{DFD3DDF7-346C-4AFD-B7CD-4C9CAB0EDA93}" srcOrd="1" destOrd="0" presId="urn:microsoft.com/office/officeart/2005/8/layout/radial5"/>
    <dgm:cxn modelId="{AEBA02B4-6344-4311-8A7B-2C7F72F3FDD6}" type="presOf" srcId="{01ED065E-769A-4F37-A67E-347DA8B493C5}" destId="{CEBF0ABB-DDFB-40EA-B0FC-8A78BAF6FC7D}" srcOrd="0" destOrd="0" presId="urn:microsoft.com/office/officeart/2005/8/layout/radial5"/>
    <dgm:cxn modelId="{550CBF67-8F52-47C6-8E5A-3B920E25E624}" type="presParOf" srcId="{CEBF0ABB-DDFB-40EA-B0FC-8A78BAF6FC7D}" destId="{7DD733ED-6B1B-4C24-B88A-D8E1D1B98E06}" srcOrd="0" destOrd="0" presId="urn:microsoft.com/office/officeart/2005/8/layout/radial5"/>
    <dgm:cxn modelId="{6674A0C6-646E-431A-AF4E-D96F0343A311}" type="presParOf" srcId="{CEBF0ABB-DDFB-40EA-B0FC-8A78BAF6FC7D}" destId="{E81BDE70-2213-4185-81D1-BA1A81F9F3E2}" srcOrd="1" destOrd="0" presId="urn:microsoft.com/office/officeart/2005/8/layout/radial5"/>
    <dgm:cxn modelId="{D767BA33-5AF7-4EE9-B1FD-5EF33EB6485C}" type="presParOf" srcId="{E81BDE70-2213-4185-81D1-BA1A81F9F3E2}" destId="{AA631DFC-4D06-4DE0-BC88-D4FBA5AD13AF}" srcOrd="0" destOrd="0" presId="urn:microsoft.com/office/officeart/2005/8/layout/radial5"/>
    <dgm:cxn modelId="{20CE7E04-1C23-4099-B1FF-54F7F6554584}" type="presParOf" srcId="{CEBF0ABB-DDFB-40EA-B0FC-8A78BAF6FC7D}" destId="{DC263F58-6622-4185-80AC-CE5310EF9229}" srcOrd="2" destOrd="0" presId="urn:microsoft.com/office/officeart/2005/8/layout/radial5"/>
    <dgm:cxn modelId="{45DC03D0-6456-47C2-90CF-4160A3320918}" type="presParOf" srcId="{CEBF0ABB-DDFB-40EA-B0FC-8A78BAF6FC7D}" destId="{A6F4DE54-EF93-4A1F-AA99-B5AC20034AA5}" srcOrd="3" destOrd="0" presId="urn:microsoft.com/office/officeart/2005/8/layout/radial5"/>
    <dgm:cxn modelId="{71E7EA70-69EB-46A0-81D9-0F7141BECAEF}" type="presParOf" srcId="{A6F4DE54-EF93-4A1F-AA99-B5AC20034AA5}" destId="{DFD3DDF7-346C-4AFD-B7CD-4C9CAB0EDA93}" srcOrd="0" destOrd="0" presId="urn:microsoft.com/office/officeart/2005/8/layout/radial5"/>
    <dgm:cxn modelId="{29D06F8B-A318-43EE-90C8-100D02415AB2}" type="presParOf" srcId="{CEBF0ABB-DDFB-40EA-B0FC-8A78BAF6FC7D}" destId="{5728DE70-6769-4718-9304-3B69F24CD467}" srcOrd="4" destOrd="0" presId="urn:microsoft.com/office/officeart/2005/8/layout/radial5"/>
    <dgm:cxn modelId="{75957499-2F00-45D3-8D69-51A20350C401}" type="presParOf" srcId="{CEBF0ABB-DDFB-40EA-B0FC-8A78BAF6FC7D}" destId="{1955E585-E147-4F31-BEBE-0C7FF4C84668}" srcOrd="5" destOrd="0" presId="urn:microsoft.com/office/officeart/2005/8/layout/radial5"/>
    <dgm:cxn modelId="{99BC676B-4508-49DE-B774-55F3F1264F24}" type="presParOf" srcId="{1955E585-E147-4F31-BEBE-0C7FF4C84668}" destId="{DC11D9BC-DF83-4362-BABF-5EFDA8AE43EB}" srcOrd="0" destOrd="0" presId="urn:microsoft.com/office/officeart/2005/8/layout/radial5"/>
    <dgm:cxn modelId="{835065F9-5B98-448C-BD05-AC525B2DC7BD}" type="presParOf" srcId="{CEBF0ABB-DDFB-40EA-B0FC-8A78BAF6FC7D}" destId="{70703EEC-3AE1-4C2A-933E-AB76383DF3D0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38CAD9-5889-4F75-A0EF-530F66D6AAF9}" type="doc">
      <dgm:prSet loTypeId="urn:microsoft.com/office/officeart/2005/8/layout/vProcess5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zh-TW" altLang="en-US"/>
        </a:p>
      </dgm:t>
    </dgm:pt>
    <dgm:pt modelId="{DC23A7CB-4F2C-47D1-89B9-1BA2BB253CFE}">
      <dgm:prSet phldrT="[文字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2400" dirty="0" smtClean="0">
              <a:latin typeface="+mn-ea"/>
              <a:ea typeface="+mn-ea"/>
            </a:rPr>
            <a:t>1975</a:t>
          </a:r>
          <a:r>
            <a:rPr lang="zh-TW" altLang="en-US" sz="2400" dirty="0" smtClean="0">
              <a:latin typeface="+mn-ea"/>
              <a:ea typeface="+mn-ea"/>
            </a:rPr>
            <a:t>年</a:t>
          </a:r>
          <a:r>
            <a:rPr lang="zh-TW" altLang="en-US" sz="2400" dirty="0" smtClean="0"/>
            <a:t>成立聯合國婦女世界會議</a:t>
          </a:r>
          <a:endParaRPr lang="en-US" altLang="zh-TW" sz="2400" dirty="0" smtClean="0"/>
        </a:p>
        <a:p>
          <a:pPr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dirty="0"/>
        </a:p>
      </dgm:t>
    </dgm:pt>
    <dgm:pt modelId="{1448276B-0F4B-4630-AFB2-E11EDE59DCDD}" type="parTrans" cxnId="{E6DAB718-BD3D-4DED-A5EA-C5FCB26F5036}">
      <dgm:prSet/>
      <dgm:spPr/>
      <dgm:t>
        <a:bodyPr/>
        <a:lstStyle/>
        <a:p>
          <a:endParaRPr lang="zh-TW" altLang="en-US"/>
        </a:p>
      </dgm:t>
    </dgm:pt>
    <dgm:pt modelId="{4F0B5FD8-F38E-482E-B1FB-3CD723EA1268}" type="sibTrans" cxnId="{E6DAB718-BD3D-4DED-A5EA-C5FCB26F5036}">
      <dgm:prSet/>
      <dgm:spPr/>
      <dgm:t>
        <a:bodyPr/>
        <a:lstStyle/>
        <a:p>
          <a:endParaRPr lang="zh-TW" altLang="en-US"/>
        </a:p>
      </dgm:t>
    </dgm:pt>
    <dgm:pt modelId="{1683AD8D-A337-44CF-B2AA-220570AAC11A}">
      <dgm:prSet phldrT="[文字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2400" dirty="0" smtClean="0">
              <a:latin typeface="+mn-ea"/>
              <a:ea typeface="+mn-ea"/>
            </a:rPr>
            <a:t>1979</a:t>
          </a:r>
          <a:r>
            <a:rPr lang="zh-TW" altLang="en-US" sz="2400" dirty="0" smtClean="0">
              <a:latin typeface="+mn-ea"/>
              <a:ea typeface="+mn-ea"/>
            </a:rPr>
            <a:t>年通過</a:t>
          </a:r>
          <a:r>
            <a:rPr lang="en-US" altLang="zh-TW" sz="2400" dirty="0" smtClean="0">
              <a:latin typeface="+mn-ea"/>
              <a:ea typeface="+mn-ea"/>
            </a:rPr>
            <a:t>〈</a:t>
          </a:r>
          <a:r>
            <a:rPr lang="zh-TW" altLang="en-US" sz="2400" dirty="0" smtClean="0">
              <a:latin typeface="+mn-ea"/>
              <a:ea typeface="+mn-ea"/>
            </a:rPr>
            <a:t>反婦女歧視公約</a:t>
          </a:r>
          <a:r>
            <a:rPr lang="en-US" altLang="zh-TW" sz="2400" dirty="0" smtClean="0">
              <a:latin typeface="+mn-ea"/>
              <a:ea typeface="+mn-ea"/>
            </a:rPr>
            <a:t>〉</a:t>
          </a:r>
          <a:r>
            <a:rPr lang="zh-TW" altLang="en-US" sz="2400" dirty="0" smtClean="0">
              <a:latin typeface="+mn-ea"/>
              <a:ea typeface="+mn-ea"/>
            </a:rPr>
            <a:t>，制定性別平等指標</a:t>
          </a:r>
          <a:endParaRPr lang="en-US" altLang="zh-TW" sz="2400" dirty="0" smtClean="0">
            <a:latin typeface="+mn-ea"/>
            <a:ea typeface="+mn-ea"/>
          </a:endParaRPr>
        </a:p>
        <a:p>
          <a:pPr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700" dirty="0"/>
        </a:p>
      </dgm:t>
    </dgm:pt>
    <dgm:pt modelId="{746B1DCB-E0BF-478D-85F7-BC6396AC4E1F}" type="parTrans" cxnId="{3F62CB3E-FE71-418C-9111-32F07CE8B3E3}">
      <dgm:prSet/>
      <dgm:spPr/>
      <dgm:t>
        <a:bodyPr/>
        <a:lstStyle/>
        <a:p>
          <a:endParaRPr lang="zh-TW" altLang="en-US"/>
        </a:p>
      </dgm:t>
    </dgm:pt>
    <dgm:pt modelId="{DBAC3D58-ADA3-4F0A-9F11-BD1D8511BB00}" type="sibTrans" cxnId="{3F62CB3E-FE71-418C-9111-32F07CE8B3E3}">
      <dgm:prSet/>
      <dgm:spPr/>
      <dgm:t>
        <a:bodyPr/>
        <a:lstStyle/>
        <a:p>
          <a:endParaRPr lang="zh-TW" altLang="en-US"/>
        </a:p>
      </dgm:t>
    </dgm:pt>
    <dgm:pt modelId="{59FB33EA-493B-4E0E-A6D6-282DFC4E8324}">
      <dgm:prSet phldrT="[文字]" custT="1"/>
      <dgm:spPr/>
      <dgm:t>
        <a:bodyPr/>
        <a:lstStyle/>
        <a:p>
          <a:r>
            <a:rPr lang="en-US" altLang="zh-TW" sz="2400" dirty="0" smtClean="0">
              <a:latin typeface="+mn-ea"/>
              <a:ea typeface="+mn-ea"/>
            </a:rPr>
            <a:t>1995</a:t>
          </a:r>
          <a:r>
            <a:rPr lang="zh-TW" altLang="en-US" sz="2400" dirty="0" smtClean="0">
              <a:latin typeface="+mn-ea"/>
              <a:ea typeface="+mn-ea"/>
            </a:rPr>
            <a:t>年確認以「性別主流化」作為各國政策行動方案</a:t>
          </a:r>
          <a:endParaRPr lang="zh-TW" altLang="en-US" sz="2400" dirty="0">
            <a:latin typeface="+mn-ea"/>
            <a:ea typeface="+mn-ea"/>
          </a:endParaRPr>
        </a:p>
      </dgm:t>
    </dgm:pt>
    <dgm:pt modelId="{5208042E-44BB-4C56-9CB8-A106EF40C1DD}" type="parTrans" cxnId="{BD6EB6C1-9121-43AD-8595-3D3B5AED92B4}">
      <dgm:prSet/>
      <dgm:spPr/>
      <dgm:t>
        <a:bodyPr/>
        <a:lstStyle/>
        <a:p>
          <a:endParaRPr lang="zh-TW" altLang="en-US"/>
        </a:p>
      </dgm:t>
    </dgm:pt>
    <dgm:pt modelId="{6E38EAE3-A5A7-4D45-B16A-AC9B7CF5BC22}" type="sibTrans" cxnId="{BD6EB6C1-9121-43AD-8595-3D3B5AED92B4}">
      <dgm:prSet/>
      <dgm:spPr/>
      <dgm:t>
        <a:bodyPr/>
        <a:lstStyle/>
        <a:p>
          <a:endParaRPr lang="zh-TW" altLang="en-US"/>
        </a:p>
      </dgm:t>
    </dgm:pt>
    <dgm:pt modelId="{397077A0-9FC4-4C17-8133-0EFB369DEB3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2400" dirty="0" smtClean="0">
              <a:latin typeface="+mn-ea"/>
              <a:ea typeface="+mn-ea"/>
            </a:rPr>
            <a:t>1984</a:t>
          </a:r>
          <a:r>
            <a:rPr lang="zh-TW" altLang="en-US" sz="2400" dirty="0" smtClean="0">
              <a:latin typeface="+mn-ea"/>
              <a:ea typeface="+mn-ea"/>
            </a:rPr>
            <a:t>年設立發展基金，推動各國重視性別平等</a:t>
          </a:r>
          <a:endParaRPr lang="en-US" altLang="zh-TW" sz="2400" dirty="0" smtClean="0">
            <a:latin typeface="+mn-ea"/>
            <a:ea typeface="+mn-ea"/>
          </a:endParaRP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900" dirty="0"/>
        </a:p>
      </dgm:t>
    </dgm:pt>
    <dgm:pt modelId="{A0E65126-88A1-4267-AD30-26C251095237}" type="parTrans" cxnId="{977A8445-E9ED-49AB-9FE9-4ACFF71B7F1D}">
      <dgm:prSet/>
      <dgm:spPr/>
      <dgm:t>
        <a:bodyPr/>
        <a:lstStyle/>
        <a:p>
          <a:endParaRPr lang="zh-TW" altLang="en-US"/>
        </a:p>
      </dgm:t>
    </dgm:pt>
    <dgm:pt modelId="{D9BC2CED-258C-4238-9A98-9C6E74B1D9A2}" type="sibTrans" cxnId="{977A8445-E9ED-49AB-9FE9-4ACFF71B7F1D}">
      <dgm:prSet/>
      <dgm:spPr/>
      <dgm:t>
        <a:bodyPr/>
        <a:lstStyle/>
        <a:p>
          <a:endParaRPr lang="zh-TW" altLang="en-US"/>
        </a:p>
      </dgm:t>
    </dgm:pt>
    <dgm:pt modelId="{738B485D-2F1B-4042-A9E6-D173D97E5A8C}" type="pres">
      <dgm:prSet presAssocID="{8938CAD9-5889-4F75-A0EF-530F66D6AAF9}" presName="outerComposite" presStyleCnt="0">
        <dgm:presLayoutVars>
          <dgm:chMax val="5"/>
          <dgm:dir/>
          <dgm:resizeHandles val="exact"/>
        </dgm:presLayoutVars>
      </dgm:prSet>
      <dgm:spPr/>
    </dgm:pt>
    <dgm:pt modelId="{F526C991-7D50-4A17-8BCF-DC26347DEFCB}" type="pres">
      <dgm:prSet presAssocID="{8938CAD9-5889-4F75-A0EF-530F66D6AAF9}" presName="dummyMaxCanvas" presStyleCnt="0">
        <dgm:presLayoutVars/>
      </dgm:prSet>
      <dgm:spPr/>
    </dgm:pt>
    <dgm:pt modelId="{60581520-F551-4C4A-8003-7A38D8B43A06}" type="pres">
      <dgm:prSet presAssocID="{8938CAD9-5889-4F75-A0EF-530F66D6AAF9}" presName="FourNodes_1" presStyleLbl="node1" presStyleIdx="0" presStyleCnt="4">
        <dgm:presLayoutVars>
          <dgm:bulletEnabled val="1"/>
        </dgm:presLayoutVars>
      </dgm:prSet>
      <dgm:spPr/>
    </dgm:pt>
    <dgm:pt modelId="{FF4B2FC9-0043-4628-B1A8-7E8D1350AD42}" type="pres">
      <dgm:prSet presAssocID="{8938CAD9-5889-4F75-A0EF-530F66D6AAF9}" presName="FourNodes_2" presStyleLbl="node1" presStyleIdx="1" presStyleCnt="4" custScaleY="117491" custLinFactNeighborX="628" custLinFactNeighborY="-119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9CB83B2-58B8-4871-B4FD-CE1241E322C5}" type="pres">
      <dgm:prSet presAssocID="{8938CAD9-5889-4F75-A0EF-530F66D6AAF9}" presName="FourNodes_3" presStyleLbl="node1" presStyleIdx="2" presStyleCnt="4">
        <dgm:presLayoutVars>
          <dgm:bulletEnabled val="1"/>
        </dgm:presLayoutVars>
      </dgm:prSet>
      <dgm:spPr/>
    </dgm:pt>
    <dgm:pt modelId="{1ECD4AF8-1F22-4D94-9707-A45C10282F8C}" type="pres">
      <dgm:prSet presAssocID="{8938CAD9-5889-4F75-A0EF-530F66D6AAF9}" presName="FourNodes_4" presStyleLbl="node1" presStyleIdx="3" presStyleCnt="4">
        <dgm:presLayoutVars>
          <dgm:bulletEnabled val="1"/>
        </dgm:presLayoutVars>
      </dgm:prSet>
      <dgm:spPr/>
    </dgm:pt>
    <dgm:pt modelId="{8A8A200E-D7A1-4306-B6E6-59708C6311C1}" type="pres">
      <dgm:prSet presAssocID="{8938CAD9-5889-4F75-A0EF-530F66D6AAF9}" presName="FourConn_1-2" presStyleLbl="fgAccFollowNode1" presStyleIdx="0" presStyleCnt="3">
        <dgm:presLayoutVars>
          <dgm:bulletEnabled val="1"/>
        </dgm:presLayoutVars>
      </dgm:prSet>
      <dgm:spPr/>
    </dgm:pt>
    <dgm:pt modelId="{692C9CB3-2581-4B82-B44B-F0B39BA0C95B}" type="pres">
      <dgm:prSet presAssocID="{8938CAD9-5889-4F75-A0EF-530F66D6AAF9}" presName="FourConn_2-3" presStyleLbl="fgAccFollowNode1" presStyleIdx="1" presStyleCnt="3">
        <dgm:presLayoutVars>
          <dgm:bulletEnabled val="1"/>
        </dgm:presLayoutVars>
      </dgm:prSet>
      <dgm:spPr/>
    </dgm:pt>
    <dgm:pt modelId="{CC68DD0D-BD4D-4A8F-B006-AF8DD9885D45}" type="pres">
      <dgm:prSet presAssocID="{8938CAD9-5889-4F75-A0EF-530F66D6AAF9}" presName="FourConn_3-4" presStyleLbl="fgAccFollowNode1" presStyleIdx="2" presStyleCnt="3">
        <dgm:presLayoutVars>
          <dgm:bulletEnabled val="1"/>
        </dgm:presLayoutVars>
      </dgm:prSet>
      <dgm:spPr/>
    </dgm:pt>
    <dgm:pt modelId="{31652AC7-ECE4-435C-9E8C-5284D027759A}" type="pres">
      <dgm:prSet presAssocID="{8938CAD9-5889-4F75-A0EF-530F66D6AAF9}" presName="FourNodes_1_text" presStyleLbl="node1" presStyleIdx="3" presStyleCnt="4">
        <dgm:presLayoutVars>
          <dgm:bulletEnabled val="1"/>
        </dgm:presLayoutVars>
      </dgm:prSet>
      <dgm:spPr/>
    </dgm:pt>
    <dgm:pt modelId="{672700BA-2D20-438A-8961-85B6B3D847A9}" type="pres">
      <dgm:prSet presAssocID="{8938CAD9-5889-4F75-A0EF-530F66D6AAF9}" presName="FourNodes_2_text" presStyleLbl="node1" presStyleIdx="3" presStyleCnt="4">
        <dgm:presLayoutVars>
          <dgm:bulletEnabled val="1"/>
        </dgm:presLayoutVars>
      </dgm:prSet>
      <dgm:spPr/>
    </dgm:pt>
    <dgm:pt modelId="{83A49902-09E1-4F26-8C6E-978FD86A0BA5}" type="pres">
      <dgm:prSet presAssocID="{8938CAD9-5889-4F75-A0EF-530F66D6AAF9}" presName="FourNodes_3_text" presStyleLbl="node1" presStyleIdx="3" presStyleCnt="4">
        <dgm:presLayoutVars>
          <dgm:bulletEnabled val="1"/>
        </dgm:presLayoutVars>
      </dgm:prSet>
      <dgm:spPr/>
    </dgm:pt>
    <dgm:pt modelId="{188A6FE0-4A88-4365-80EC-E19232E25D18}" type="pres">
      <dgm:prSet presAssocID="{8938CAD9-5889-4F75-A0EF-530F66D6AAF9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C74C7DE4-E00D-4E03-B363-5A4AE15C9983}" type="presOf" srcId="{D9BC2CED-258C-4238-9A98-9C6E74B1D9A2}" destId="{CC68DD0D-BD4D-4A8F-B006-AF8DD9885D45}" srcOrd="0" destOrd="0" presId="urn:microsoft.com/office/officeart/2005/8/layout/vProcess5"/>
    <dgm:cxn modelId="{48E55B87-71D4-4932-BD64-C0BB1C4E7210}" type="presOf" srcId="{59FB33EA-493B-4E0E-A6D6-282DFC4E8324}" destId="{1ECD4AF8-1F22-4D94-9707-A45C10282F8C}" srcOrd="0" destOrd="0" presId="urn:microsoft.com/office/officeart/2005/8/layout/vProcess5"/>
    <dgm:cxn modelId="{A910B315-0590-4586-BAEE-5A6D9E140744}" type="presOf" srcId="{DBAC3D58-ADA3-4F0A-9F11-BD1D8511BB00}" destId="{692C9CB3-2581-4B82-B44B-F0B39BA0C95B}" srcOrd="0" destOrd="0" presId="urn:microsoft.com/office/officeart/2005/8/layout/vProcess5"/>
    <dgm:cxn modelId="{BD6EB6C1-9121-43AD-8595-3D3B5AED92B4}" srcId="{8938CAD9-5889-4F75-A0EF-530F66D6AAF9}" destId="{59FB33EA-493B-4E0E-A6D6-282DFC4E8324}" srcOrd="3" destOrd="0" parTransId="{5208042E-44BB-4C56-9CB8-A106EF40C1DD}" sibTransId="{6E38EAE3-A5A7-4D45-B16A-AC9B7CF5BC22}"/>
    <dgm:cxn modelId="{B4BC666B-3B6C-4CAA-8ED3-25568A4FE417}" type="presOf" srcId="{8938CAD9-5889-4F75-A0EF-530F66D6AAF9}" destId="{738B485D-2F1B-4042-A9E6-D173D97E5A8C}" srcOrd="0" destOrd="0" presId="urn:microsoft.com/office/officeart/2005/8/layout/vProcess5"/>
    <dgm:cxn modelId="{8D4C7F77-BF39-4743-A415-C8FC3F2CF677}" type="presOf" srcId="{59FB33EA-493B-4E0E-A6D6-282DFC4E8324}" destId="{188A6FE0-4A88-4365-80EC-E19232E25D18}" srcOrd="1" destOrd="0" presId="urn:microsoft.com/office/officeart/2005/8/layout/vProcess5"/>
    <dgm:cxn modelId="{6820A2D5-701A-4ACA-9D70-7C1BDFEF2B5C}" type="presOf" srcId="{1683AD8D-A337-44CF-B2AA-220570AAC11A}" destId="{672700BA-2D20-438A-8961-85B6B3D847A9}" srcOrd="1" destOrd="0" presId="urn:microsoft.com/office/officeart/2005/8/layout/vProcess5"/>
    <dgm:cxn modelId="{977A8445-E9ED-49AB-9FE9-4ACFF71B7F1D}" srcId="{8938CAD9-5889-4F75-A0EF-530F66D6AAF9}" destId="{397077A0-9FC4-4C17-8133-0EFB369DEB3D}" srcOrd="2" destOrd="0" parTransId="{A0E65126-88A1-4267-AD30-26C251095237}" sibTransId="{D9BC2CED-258C-4238-9A98-9C6E74B1D9A2}"/>
    <dgm:cxn modelId="{DA9E254F-24B9-4CB7-B72E-3F75F717E468}" type="presOf" srcId="{397077A0-9FC4-4C17-8133-0EFB369DEB3D}" destId="{83A49902-09E1-4F26-8C6E-978FD86A0BA5}" srcOrd="1" destOrd="0" presId="urn:microsoft.com/office/officeart/2005/8/layout/vProcess5"/>
    <dgm:cxn modelId="{4389D3BF-9C6B-4103-845D-10FBFE7A98BB}" type="presOf" srcId="{4F0B5FD8-F38E-482E-B1FB-3CD723EA1268}" destId="{8A8A200E-D7A1-4306-B6E6-59708C6311C1}" srcOrd="0" destOrd="0" presId="urn:microsoft.com/office/officeart/2005/8/layout/vProcess5"/>
    <dgm:cxn modelId="{50489FCC-F6FD-4CE2-9EBF-527B66699EC5}" type="presOf" srcId="{DC23A7CB-4F2C-47D1-89B9-1BA2BB253CFE}" destId="{60581520-F551-4C4A-8003-7A38D8B43A06}" srcOrd="0" destOrd="0" presId="urn:microsoft.com/office/officeart/2005/8/layout/vProcess5"/>
    <dgm:cxn modelId="{3F62CB3E-FE71-418C-9111-32F07CE8B3E3}" srcId="{8938CAD9-5889-4F75-A0EF-530F66D6AAF9}" destId="{1683AD8D-A337-44CF-B2AA-220570AAC11A}" srcOrd="1" destOrd="0" parTransId="{746B1DCB-E0BF-478D-85F7-BC6396AC4E1F}" sibTransId="{DBAC3D58-ADA3-4F0A-9F11-BD1D8511BB00}"/>
    <dgm:cxn modelId="{E6DAB718-BD3D-4DED-A5EA-C5FCB26F5036}" srcId="{8938CAD9-5889-4F75-A0EF-530F66D6AAF9}" destId="{DC23A7CB-4F2C-47D1-89B9-1BA2BB253CFE}" srcOrd="0" destOrd="0" parTransId="{1448276B-0F4B-4630-AFB2-E11EDE59DCDD}" sibTransId="{4F0B5FD8-F38E-482E-B1FB-3CD723EA1268}"/>
    <dgm:cxn modelId="{F234B0B8-53C4-4C3B-A9A0-C8879D428190}" type="presOf" srcId="{1683AD8D-A337-44CF-B2AA-220570AAC11A}" destId="{FF4B2FC9-0043-4628-B1A8-7E8D1350AD42}" srcOrd="0" destOrd="0" presId="urn:microsoft.com/office/officeart/2005/8/layout/vProcess5"/>
    <dgm:cxn modelId="{5252FDFF-15C3-495C-B033-C25EAAA43F56}" type="presOf" srcId="{397077A0-9FC4-4C17-8133-0EFB369DEB3D}" destId="{A9CB83B2-58B8-4871-B4FD-CE1241E322C5}" srcOrd="0" destOrd="0" presId="urn:microsoft.com/office/officeart/2005/8/layout/vProcess5"/>
    <dgm:cxn modelId="{1FDF178A-6EC7-44F7-BF8C-3CCB3685DAFF}" type="presOf" srcId="{DC23A7CB-4F2C-47D1-89B9-1BA2BB253CFE}" destId="{31652AC7-ECE4-435C-9E8C-5284D027759A}" srcOrd="1" destOrd="0" presId="urn:microsoft.com/office/officeart/2005/8/layout/vProcess5"/>
    <dgm:cxn modelId="{C6E3267D-AA03-49E0-8E78-20BFC4B77B23}" type="presParOf" srcId="{738B485D-2F1B-4042-A9E6-D173D97E5A8C}" destId="{F526C991-7D50-4A17-8BCF-DC26347DEFCB}" srcOrd="0" destOrd="0" presId="urn:microsoft.com/office/officeart/2005/8/layout/vProcess5"/>
    <dgm:cxn modelId="{142C0893-2FB8-41DF-8B2A-6478A945CEC7}" type="presParOf" srcId="{738B485D-2F1B-4042-A9E6-D173D97E5A8C}" destId="{60581520-F551-4C4A-8003-7A38D8B43A06}" srcOrd="1" destOrd="0" presId="urn:microsoft.com/office/officeart/2005/8/layout/vProcess5"/>
    <dgm:cxn modelId="{2B6F0BBF-C53B-47E8-A247-88533CFA3E53}" type="presParOf" srcId="{738B485D-2F1B-4042-A9E6-D173D97E5A8C}" destId="{FF4B2FC9-0043-4628-B1A8-7E8D1350AD42}" srcOrd="2" destOrd="0" presId="urn:microsoft.com/office/officeart/2005/8/layout/vProcess5"/>
    <dgm:cxn modelId="{CC89AAC4-6202-4492-A581-632A5B07B691}" type="presParOf" srcId="{738B485D-2F1B-4042-A9E6-D173D97E5A8C}" destId="{A9CB83B2-58B8-4871-B4FD-CE1241E322C5}" srcOrd="3" destOrd="0" presId="urn:microsoft.com/office/officeart/2005/8/layout/vProcess5"/>
    <dgm:cxn modelId="{5106BF91-48A0-48F9-8010-DBEBEDF5A086}" type="presParOf" srcId="{738B485D-2F1B-4042-A9E6-D173D97E5A8C}" destId="{1ECD4AF8-1F22-4D94-9707-A45C10282F8C}" srcOrd="4" destOrd="0" presId="urn:microsoft.com/office/officeart/2005/8/layout/vProcess5"/>
    <dgm:cxn modelId="{1A61450B-3F69-4262-AE13-547FFDAACA3D}" type="presParOf" srcId="{738B485D-2F1B-4042-A9E6-D173D97E5A8C}" destId="{8A8A200E-D7A1-4306-B6E6-59708C6311C1}" srcOrd="5" destOrd="0" presId="urn:microsoft.com/office/officeart/2005/8/layout/vProcess5"/>
    <dgm:cxn modelId="{1D5E38FD-8230-4D08-8FFF-E96B203A5CC5}" type="presParOf" srcId="{738B485D-2F1B-4042-A9E6-D173D97E5A8C}" destId="{692C9CB3-2581-4B82-B44B-F0B39BA0C95B}" srcOrd="6" destOrd="0" presId="urn:microsoft.com/office/officeart/2005/8/layout/vProcess5"/>
    <dgm:cxn modelId="{7831502F-D06D-462B-94CE-633B03D3E49B}" type="presParOf" srcId="{738B485D-2F1B-4042-A9E6-D173D97E5A8C}" destId="{CC68DD0D-BD4D-4A8F-B006-AF8DD9885D45}" srcOrd="7" destOrd="0" presId="urn:microsoft.com/office/officeart/2005/8/layout/vProcess5"/>
    <dgm:cxn modelId="{EAE1457B-7D5C-43C7-B142-E376F3DE058F}" type="presParOf" srcId="{738B485D-2F1B-4042-A9E6-D173D97E5A8C}" destId="{31652AC7-ECE4-435C-9E8C-5284D027759A}" srcOrd="8" destOrd="0" presId="urn:microsoft.com/office/officeart/2005/8/layout/vProcess5"/>
    <dgm:cxn modelId="{EDB51E9A-C938-406F-B0B0-BC3F1B96FE6B}" type="presParOf" srcId="{738B485D-2F1B-4042-A9E6-D173D97E5A8C}" destId="{672700BA-2D20-438A-8961-85B6B3D847A9}" srcOrd="9" destOrd="0" presId="urn:microsoft.com/office/officeart/2005/8/layout/vProcess5"/>
    <dgm:cxn modelId="{3F8D4EC9-771F-46F3-AE5D-D80ED4C5D4BD}" type="presParOf" srcId="{738B485D-2F1B-4042-A9E6-D173D97E5A8C}" destId="{83A49902-09E1-4F26-8C6E-978FD86A0BA5}" srcOrd="10" destOrd="0" presId="urn:microsoft.com/office/officeart/2005/8/layout/vProcess5"/>
    <dgm:cxn modelId="{CEBAE58B-C942-4844-8E3A-9F51F4545478}" type="presParOf" srcId="{738B485D-2F1B-4042-A9E6-D173D97E5A8C}" destId="{188A6FE0-4A88-4365-80EC-E19232E25D1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38CAD9-5889-4F75-A0EF-530F66D6AAF9}" type="doc">
      <dgm:prSet loTypeId="urn:microsoft.com/office/officeart/2005/8/layout/vProcess5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zh-TW" altLang="en-US"/>
        </a:p>
      </dgm:t>
    </dgm:pt>
    <dgm:pt modelId="{DC23A7CB-4F2C-47D1-89B9-1BA2BB253CFE}">
      <dgm:prSet phldrT="[文字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2400" dirty="0" smtClean="0">
              <a:latin typeface="+mn-ea"/>
              <a:ea typeface="+mn-ea"/>
            </a:rPr>
            <a:t>1970 </a:t>
          </a:r>
          <a:r>
            <a:rPr lang="zh-TW" altLang="en-US" sz="2400" dirty="0" smtClean="0">
              <a:latin typeface="+mn-ea"/>
              <a:ea typeface="+mn-ea"/>
            </a:rPr>
            <a:t>年引進西方女性主義</a:t>
          </a:r>
          <a:endParaRPr lang="en-US" altLang="zh-TW" sz="2400" dirty="0" smtClean="0">
            <a:latin typeface="+mn-ea"/>
            <a:ea typeface="+mn-ea"/>
          </a:endParaRPr>
        </a:p>
        <a:p>
          <a:pPr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dirty="0"/>
        </a:p>
      </dgm:t>
    </dgm:pt>
    <dgm:pt modelId="{1448276B-0F4B-4630-AFB2-E11EDE59DCDD}" type="parTrans" cxnId="{E6DAB718-BD3D-4DED-A5EA-C5FCB26F5036}">
      <dgm:prSet/>
      <dgm:spPr/>
      <dgm:t>
        <a:bodyPr/>
        <a:lstStyle/>
        <a:p>
          <a:endParaRPr lang="zh-TW" altLang="en-US"/>
        </a:p>
      </dgm:t>
    </dgm:pt>
    <dgm:pt modelId="{4F0B5FD8-F38E-482E-B1FB-3CD723EA1268}" type="sibTrans" cxnId="{E6DAB718-BD3D-4DED-A5EA-C5FCB26F5036}">
      <dgm:prSet/>
      <dgm:spPr/>
      <dgm:t>
        <a:bodyPr/>
        <a:lstStyle/>
        <a:p>
          <a:endParaRPr lang="zh-TW" altLang="en-US"/>
        </a:p>
      </dgm:t>
    </dgm:pt>
    <dgm:pt modelId="{E69CA10F-C317-4022-ABFC-FB47BF4D5DAB}">
      <dgm:prSet custT="1"/>
      <dgm:spPr/>
      <dgm:t>
        <a:bodyPr/>
        <a:lstStyle/>
        <a:p>
          <a:r>
            <a:rPr lang="en-US" altLang="zh-TW" sz="2400" dirty="0" smtClean="0">
              <a:latin typeface="+mn-ea"/>
              <a:ea typeface="+mn-ea"/>
            </a:rPr>
            <a:t>1985 </a:t>
          </a:r>
          <a:r>
            <a:rPr lang="zh-TW" altLang="en-US" sz="2400" dirty="0" smtClean="0">
              <a:latin typeface="+mn-ea"/>
              <a:ea typeface="+mn-ea"/>
            </a:rPr>
            <a:t>年，臺大婦女研究室成立</a:t>
          </a:r>
          <a:endParaRPr lang="zh-TW" altLang="en-US" sz="2400" dirty="0">
            <a:latin typeface="+mn-ea"/>
            <a:ea typeface="+mn-ea"/>
          </a:endParaRPr>
        </a:p>
      </dgm:t>
    </dgm:pt>
    <dgm:pt modelId="{287CB63D-A732-49B9-961E-6450073B9A54}" type="parTrans" cxnId="{9B6FA254-8315-4DB7-9C85-14B474A2B713}">
      <dgm:prSet/>
      <dgm:spPr/>
      <dgm:t>
        <a:bodyPr/>
        <a:lstStyle/>
        <a:p>
          <a:endParaRPr lang="zh-TW" altLang="en-US"/>
        </a:p>
      </dgm:t>
    </dgm:pt>
    <dgm:pt modelId="{D077AF22-0D6B-41D5-B5C9-1180F293E49B}" type="sibTrans" cxnId="{9B6FA254-8315-4DB7-9C85-14B474A2B713}">
      <dgm:prSet/>
      <dgm:spPr/>
      <dgm:t>
        <a:bodyPr/>
        <a:lstStyle/>
        <a:p>
          <a:endParaRPr lang="zh-TW" altLang="en-US"/>
        </a:p>
      </dgm:t>
    </dgm:pt>
    <dgm:pt modelId="{9789D674-BE65-4E4C-B3AB-73F38F435FC6}">
      <dgm:prSet custT="1"/>
      <dgm:spPr/>
      <dgm:t>
        <a:bodyPr/>
        <a:lstStyle/>
        <a:p>
          <a:r>
            <a:rPr lang="en-US" altLang="zh-TW" sz="1800" dirty="0" smtClean="0">
              <a:latin typeface="+mn-ea"/>
              <a:ea typeface="+mn-ea"/>
            </a:rPr>
            <a:t>1988</a:t>
          </a:r>
          <a:r>
            <a:rPr lang="zh-TW" altLang="en-US" sz="1800" dirty="0" smtClean="0">
              <a:latin typeface="+mn-ea"/>
              <a:ea typeface="+mn-ea"/>
            </a:rPr>
            <a:t>年，婦女新生日基金會出版</a:t>
          </a:r>
          <a:r>
            <a:rPr lang="en-US" altLang="zh-TW" sz="1800" dirty="0" smtClean="0">
              <a:latin typeface="+mn-ea"/>
              <a:ea typeface="+mn-ea"/>
            </a:rPr>
            <a:t>《</a:t>
          </a:r>
          <a:r>
            <a:rPr lang="zh-TW" altLang="en-US" sz="1800" dirty="0" smtClean="0">
              <a:latin typeface="+mn-ea"/>
              <a:ea typeface="+mn-ea"/>
            </a:rPr>
            <a:t>兩性平等教育手冊 蘇芋玲， </a:t>
          </a:r>
          <a:r>
            <a:rPr lang="en-US" altLang="zh-TW" sz="1800" dirty="0" smtClean="0">
              <a:latin typeface="+mn-ea"/>
              <a:ea typeface="+mn-ea"/>
            </a:rPr>
            <a:t>2007) </a:t>
          </a:r>
          <a:endParaRPr lang="zh-TW" altLang="en-US" sz="1800" dirty="0">
            <a:latin typeface="+mn-ea"/>
            <a:ea typeface="+mn-ea"/>
          </a:endParaRPr>
        </a:p>
      </dgm:t>
    </dgm:pt>
    <dgm:pt modelId="{A118C0B7-338E-4314-977E-F4E35285A4D4}" type="parTrans" cxnId="{62E3E30C-C7EA-43E7-8D04-077FCD2C7071}">
      <dgm:prSet/>
      <dgm:spPr/>
      <dgm:t>
        <a:bodyPr/>
        <a:lstStyle/>
        <a:p>
          <a:endParaRPr lang="zh-TW" altLang="en-US"/>
        </a:p>
      </dgm:t>
    </dgm:pt>
    <dgm:pt modelId="{0EFD829D-5504-4323-A019-6A589D2CF0F9}" type="sibTrans" cxnId="{62E3E30C-C7EA-43E7-8D04-077FCD2C7071}">
      <dgm:prSet/>
      <dgm:spPr/>
      <dgm:t>
        <a:bodyPr/>
        <a:lstStyle/>
        <a:p>
          <a:endParaRPr lang="zh-TW" altLang="en-US"/>
        </a:p>
      </dgm:t>
    </dgm:pt>
    <dgm:pt modelId="{9C338000-C89B-4CCE-97A9-28F54806DBE3}">
      <dgm:prSet custT="1"/>
      <dgm:spPr/>
      <dgm:t>
        <a:bodyPr/>
        <a:lstStyle/>
        <a:p>
          <a:r>
            <a:rPr lang="en-US" sz="1800" dirty="0" smtClean="0">
              <a:latin typeface="+mn-ea"/>
              <a:ea typeface="+mn-ea"/>
            </a:rPr>
            <a:t>1997</a:t>
          </a:r>
          <a:r>
            <a:rPr lang="zh-TW" altLang="en-US" sz="1800" dirty="0" smtClean="0">
              <a:latin typeface="+mn-ea"/>
              <a:ea typeface="+mn-ea"/>
            </a:rPr>
            <a:t>年</a:t>
          </a:r>
          <a:r>
            <a:rPr lang="en-US" altLang="zh-TW" sz="1800" dirty="0" smtClean="0">
              <a:latin typeface="+mn-ea"/>
              <a:ea typeface="+mn-ea"/>
            </a:rPr>
            <a:t>〈</a:t>
          </a:r>
          <a:r>
            <a:rPr lang="zh-TW" altLang="en-US" sz="1800" dirty="0" smtClean="0">
              <a:latin typeface="+mn-ea"/>
              <a:ea typeface="+mn-ea"/>
            </a:rPr>
            <a:t>性侵害犯罪防治法</a:t>
          </a:r>
          <a:r>
            <a:rPr lang="en-US" altLang="zh-TW" sz="1800" dirty="0" smtClean="0">
              <a:latin typeface="+mn-ea"/>
              <a:ea typeface="+mn-ea"/>
            </a:rPr>
            <a:t>〉</a:t>
          </a:r>
          <a:r>
            <a:rPr lang="zh-TW" altLang="en-US" sz="1800" dirty="0" smtClean="0">
              <a:latin typeface="+mn-ea"/>
              <a:ea typeface="+mn-ea"/>
            </a:rPr>
            <a:t>，「兩性平等教育」性別平等教育正式納入政府的教育政策之中</a:t>
          </a:r>
          <a:endParaRPr lang="zh-TW" altLang="en-US" sz="1800" dirty="0">
            <a:latin typeface="+mn-ea"/>
            <a:ea typeface="+mn-ea"/>
          </a:endParaRPr>
        </a:p>
      </dgm:t>
    </dgm:pt>
    <dgm:pt modelId="{A4110058-C386-4FB4-9C71-335F0B960606}" type="parTrans" cxnId="{EBD51929-525E-4074-89F5-F1718143F399}">
      <dgm:prSet/>
      <dgm:spPr/>
      <dgm:t>
        <a:bodyPr/>
        <a:lstStyle/>
        <a:p>
          <a:endParaRPr lang="zh-TW" altLang="en-US"/>
        </a:p>
      </dgm:t>
    </dgm:pt>
    <dgm:pt modelId="{F96C13EA-6536-4E98-87D7-93BBB7979D26}" type="sibTrans" cxnId="{EBD51929-525E-4074-89F5-F1718143F399}">
      <dgm:prSet/>
      <dgm:spPr/>
      <dgm:t>
        <a:bodyPr/>
        <a:lstStyle/>
        <a:p>
          <a:endParaRPr lang="zh-TW" altLang="en-US"/>
        </a:p>
      </dgm:t>
    </dgm:pt>
    <dgm:pt modelId="{05D833E1-451E-4BF5-84C4-F1D31DC396C3}">
      <dgm:prSet custT="1"/>
      <dgm:spPr/>
      <dgm:t>
        <a:bodyPr/>
        <a:lstStyle/>
        <a:p>
          <a:r>
            <a:rPr lang="en-US" altLang="zh-TW" sz="2400" dirty="0" smtClean="0">
              <a:latin typeface="+mn-ea"/>
              <a:ea typeface="+mn-ea"/>
            </a:rPr>
            <a:t>2004</a:t>
          </a:r>
          <a:r>
            <a:rPr lang="zh-TW" altLang="en-US" sz="2400" dirty="0" smtClean="0">
              <a:latin typeface="+mn-ea"/>
              <a:ea typeface="+mn-ea"/>
            </a:rPr>
            <a:t>年頒布</a:t>
          </a:r>
          <a:r>
            <a:rPr lang="en-US" altLang="zh-TW" sz="2400" dirty="0" smtClean="0">
              <a:latin typeface="+mn-ea"/>
              <a:ea typeface="+mn-ea"/>
            </a:rPr>
            <a:t>〈</a:t>
          </a:r>
          <a:r>
            <a:rPr lang="zh-TW" altLang="en-US" sz="2400" dirty="0" smtClean="0">
              <a:latin typeface="+mn-ea"/>
              <a:ea typeface="+mn-ea"/>
            </a:rPr>
            <a:t>性別平等教育法</a:t>
          </a:r>
          <a:r>
            <a:rPr lang="en-US" altLang="zh-TW" sz="2400" dirty="0" smtClean="0">
              <a:latin typeface="+mn-ea"/>
              <a:ea typeface="+mn-ea"/>
            </a:rPr>
            <a:t>〉</a:t>
          </a:r>
          <a:endParaRPr lang="zh-TW" altLang="en-US" sz="2400" dirty="0">
            <a:latin typeface="+mn-ea"/>
            <a:ea typeface="+mn-ea"/>
          </a:endParaRPr>
        </a:p>
      </dgm:t>
    </dgm:pt>
    <dgm:pt modelId="{7A5919BF-448A-431E-9A6E-C05CEA042B77}" type="parTrans" cxnId="{BD0329D5-6460-4473-B5EE-CCB0B797EFE8}">
      <dgm:prSet/>
      <dgm:spPr/>
      <dgm:t>
        <a:bodyPr/>
        <a:lstStyle/>
        <a:p>
          <a:endParaRPr lang="zh-TW" altLang="en-US"/>
        </a:p>
      </dgm:t>
    </dgm:pt>
    <dgm:pt modelId="{79E6BE94-0C9B-4DFD-AD34-0D51B8E17B7F}" type="sibTrans" cxnId="{BD0329D5-6460-4473-B5EE-CCB0B797EFE8}">
      <dgm:prSet/>
      <dgm:spPr/>
      <dgm:t>
        <a:bodyPr/>
        <a:lstStyle/>
        <a:p>
          <a:endParaRPr lang="zh-TW" altLang="en-US"/>
        </a:p>
      </dgm:t>
    </dgm:pt>
    <dgm:pt modelId="{738B485D-2F1B-4042-A9E6-D173D97E5A8C}" type="pres">
      <dgm:prSet presAssocID="{8938CAD9-5889-4F75-A0EF-530F66D6AAF9}" presName="outerComposite" presStyleCnt="0">
        <dgm:presLayoutVars>
          <dgm:chMax val="5"/>
          <dgm:dir/>
          <dgm:resizeHandles val="exact"/>
        </dgm:presLayoutVars>
      </dgm:prSet>
      <dgm:spPr/>
    </dgm:pt>
    <dgm:pt modelId="{F526C991-7D50-4A17-8BCF-DC26347DEFCB}" type="pres">
      <dgm:prSet presAssocID="{8938CAD9-5889-4F75-A0EF-530F66D6AAF9}" presName="dummyMaxCanvas" presStyleCnt="0">
        <dgm:presLayoutVars/>
      </dgm:prSet>
      <dgm:spPr/>
    </dgm:pt>
    <dgm:pt modelId="{63ED7571-6F1A-4682-A3A1-99270792BF12}" type="pres">
      <dgm:prSet presAssocID="{8938CAD9-5889-4F75-A0EF-530F66D6AAF9}" presName="FiveNodes_1" presStyleLbl="node1" presStyleIdx="0" presStyleCnt="5">
        <dgm:presLayoutVars>
          <dgm:bulletEnabled val="1"/>
        </dgm:presLayoutVars>
      </dgm:prSet>
      <dgm:spPr/>
    </dgm:pt>
    <dgm:pt modelId="{144F3A9A-27AB-4CE6-BDAA-BD51A229DA60}" type="pres">
      <dgm:prSet presAssocID="{8938CAD9-5889-4F75-A0EF-530F66D6AAF9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4FB937F-3410-45A8-A9DA-EAAA2B04F9CE}" type="pres">
      <dgm:prSet presAssocID="{8938CAD9-5889-4F75-A0EF-530F66D6AAF9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524A90A-3A18-4FAC-B905-41BDEDC07B7B}" type="pres">
      <dgm:prSet presAssocID="{8938CAD9-5889-4F75-A0EF-530F66D6AAF9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77A5F21-D20E-41FA-9206-B2FE08F316DB}" type="pres">
      <dgm:prSet presAssocID="{8938CAD9-5889-4F75-A0EF-530F66D6AAF9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FCE5208-AACA-4F6D-815E-EB86EF48269D}" type="pres">
      <dgm:prSet presAssocID="{8938CAD9-5889-4F75-A0EF-530F66D6AAF9}" presName="FiveConn_1-2" presStyleLbl="fgAccFollowNode1" presStyleIdx="0" presStyleCnt="4">
        <dgm:presLayoutVars>
          <dgm:bulletEnabled val="1"/>
        </dgm:presLayoutVars>
      </dgm:prSet>
      <dgm:spPr/>
    </dgm:pt>
    <dgm:pt modelId="{D385B28A-A91C-4235-AE2E-E14932931CEC}" type="pres">
      <dgm:prSet presAssocID="{8938CAD9-5889-4F75-A0EF-530F66D6AAF9}" presName="FiveConn_2-3" presStyleLbl="fgAccFollowNode1" presStyleIdx="1" presStyleCnt="4">
        <dgm:presLayoutVars>
          <dgm:bulletEnabled val="1"/>
        </dgm:presLayoutVars>
      </dgm:prSet>
      <dgm:spPr/>
    </dgm:pt>
    <dgm:pt modelId="{A4C1E0AB-7EE7-425D-83BD-646C2E5EB5AA}" type="pres">
      <dgm:prSet presAssocID="{8938CAD9-5889-4F75-A0EF-530F66D6AAF9}" presName="FiveConn_3-4" presStyleLbl="fgAccFollowNode1" presStyleIdx="2" presStyleCnt="4">
        <dgm:presLayoutVars>
          <dgm:bulletEnabled val="1"/>
        </dgm:presLayoutVars>
      </dgm:prSet>
      <dgm:spPr/>
    </dgm:pt>
    <dgm:pt modelId="{C02E44DD-0905-4F8B-AE92-3F9C196B3E2D}" type="pres">
      <dgm:prSet presAssocID="{8938CAD9-5889-4F75-A0EF-530F66D6AAF9}" presName="FiveConn_4-5" presStyleLbl="fgAccFollowNode1" presStyleIdx="3" presStyleCnt="4">
        <dgm:presLayoutVars>
          <dgm:bulletEnabled val="1"/>
        </dgm:presLayoutVars>
      </dgm:prSet>
      <dgm:spPr/>
    </dgm:pt>
    <dgm:pt modelId="{A23E18EB-4743-4CC6-9858-C47102269E8B}" type="pres">
      <dgm:prSet presAssocID="{8938CAD9-5889-4F75-A0EF-530F66D6AAF9}" presName="FiveNodes_1_text" presStyleLbl="node1" presStyleIdx="4" presStyleCnt="5">
        <dgm:presLayoutVars>
          <dgm:bulletEnabled val="1"/>
        </dgm:presLayoutVars>
      </dgm:prSet>
      <dgm:spPr/>
    </dgm:pt>
    <dgm:pt modelId="{E1C9F73C-6A77-4DF6-82EC-BF4904603493}" type="pres">
      <dgm:prSet presAssocID="{8938CAD9-5889-4F75-A0EF-530F66D6AAF9}" presName="FiveNodes_2_text" presStyleLbl="node1" presStyleIdx="4" presStyleCnt="5">
        <dgm:presLayoutVars>
          <dgm:bulletEnabled val="1"/>
        </dgm:presLayoutVars>
      </dgm:prSet>
      <dgm:spPr/>
    </dgm:pt>
    <dgm:pt modelId="{E21E7991-080F-4EE7-AFEC-C435A2684CC3}" type="pres">
      <dgm:prSet presAssocID="{8938CAD9-5889-4F75-A0EF-530F66D6AAF9}" presName="FiveNodes_3_text" presStyleLbl="node1" presStyleIdx="4" presStyleCnt="5">
        <dgm:presLayoutVars>
          <dgm:bulletEnabled val="1"/>
        </dgm:presLayoutVars>
      </dgm:prSet>
      <dgm:spPr/>
    </dgm:pt>
    <dgm:pt modelId="{7AA60BAF-2EB2-413A-ADD8-24F00A7F30EF}" type="pres">
      <dgm:prSet presAssocID="{8938CAD9-5889-4F75-A0EF-530F66D6AAF9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C81368-1537-4AE5-A128-0A0C68C501E4}" type="pres">
      <dgm:prSet presAssocID="{8938CAD9-5889-4F75-A0EF-530F66D6AAF9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D0329D5-6460-4473-B5EE-CCB0B797EFE8}" srcId="{8938CAD9-5889-4F75-A0EF-530F66D6AAF9}" destId="{05D833E1-451E-4BF5-84C4-F1D31DC396C3}" srcOrd="4" destOrd="0" parTransId="{7A5919BF-448A-431E-9A6E-C05CEA042B77}" sibTransId="{79E6BE94-0C9B-4DFD-AD34-0D51B8E17B7F}"/>
    <dgm:cxn modelId="{C4E523D0-6DD3-468F-9DDB-1F7777D5D41D}" type="presOf" srcId="{0EFD829D-5504-4323-A019-6A589D2CF0F9}" destId="{A4C1E0AB-7EE7-425D-83BD-646C2E5EB5AA}" srcOrd="0" destOrd="0" presId="urn:microsoft.com/office/officeart/2005/8/layout/vProcess5"/>
    <dgm:cxn modelId="{01A21F6E-5F9D-494B-A85A-A9B05A23F089}" type="presOf" srcId="{05D833E1-451E-4BF5-84C4-F1D31DC396C3}" destId="{377A5F21-D20E-41FA-9206-B2FE08F316DB}" srcOrd="0" destOrd="0" presId="urn:microsoft.com/office/officeart/2005/8/layout/vProcess5"/>
    <dgm:cxn modelId="{9B6FA254-8315-4DB7-9C85-14B474A2B713}" srcId="{8938CAD9-5889-4F75-A0EF-530F66D6AAF9}" destId="{E69CA10F-C317-4022-ABFC-FB47BF4D5DAB}" srcOrd="1" destOrd="0" parTransId="{287CB63D-A732-49B9-961E-6450073B9A54}" sibTransId="{D077AF22-0D6B-41D5-B5C9-1180F293E49B}"/>
    <dgm:cxn modelId="{41E70E55-8488-4CE0-8D47-D23632719DDC}" type="presOf" srcId="{9789D674-BE65-4E4C-B3AB-73F38F435FC6}" destId="{E21E7991-080F-4EE7-AFEC-C435A2684CC3}" srcOrd="1" destOrd="0" presId="urn:microsoft.com/office/officeart/2005/8/layout/vProcess5"/>
    <dgm:cxn modelId="{644E342D-C8F4-423F-A5CB-7EDF378C8CE6}" type="presOf" srcId="{9C338000-C89B-4CCE-97A9-28F54806DBE3}" destId="{2524A90A-3A18-4FAC-B905-41BDEDC07B7B}" srcOrd="0" destOrd="0" presId="urn:microsoft.com/office/officeart/2005/8/layout/vProcess5"/>
    <dgm:cxn modelId="{C0C019A3-4C26-4830-AF56-A9D1DD0B307F}" type="presOf" srcId="{9C338000-C89B-4CCE-97A9-28F54806DBE3}" destId="{7AA60BAF-2EB2-413A-ADD8-24F00A7F30EF}" srcOrd="1" destOrd="0" presId="urn:microsoft.com/office/officeart/2005/8/layout/vProcess5"/>
    <dgm:cxn modelId="{E83470A6-337B-419B-AB03-5C0C1DE14F0D}" type="presOf" srcId="{8938CAD9-5889-4F75-A0EF-530F66D6AAF9}" destId="{738B485D-2F1B-4042-A9E6-D173D97E5A8C}" srcOrd="0" destOrd="0" presId="urn:microsoft.com/office/officeart/2005/8/layout/vProcess5"/>
    <dgm:cxn modelId="{50C75499-9B2D-4BD7-A058-943544E706F4}" type="presOf" srcId="{9789D674-BE65-4E4C-B3AB-73F38F435FC6}" destId="{04FB937F-3410-45A8-A9DA-EAAA2B04F9CE}" srcOrd="0" destOrd="0" presId="urn:microsoft.com/office/officeart/2005/8/layout/vProcess5"/>
    <dgm:cxn modelId="{D83650E6-4B0C-4E21-BED8-E13D1CBD351F}" type="presOf" srcId="{E69CA10F-C317-4022-ABFC-FB47BF4D5DAB}" destId="{E1C9F73C-6A77-4DF6-82EC-BF4904603493}" srcOrd="1" destOrd="0" presId="urn:microsoft.com/office/officeart/2005/8/layout/vProcess5"/>
    <dgm:cxn modelId="{5102E90A-C561-4902-96B7-C30B424F11EF}" type="presOf" srcId="{F96C13EA-6536-4E98-87D7-93BBB7979D26}" destId="{C02E44DD-0905-4F8B-AE92-3F9C196B3E2D}" srcOrd="0" destOrd="0" presId="urn:microsoft.com/office/officeart/2005/8/layout/vProcess5"/>
    <dgm:cxn modelId="{E6DAB718-BD3D-4DED-A5EA-C5FCB26F5036}" srcId="{8938CAD9-5889-4F75-A0EF-530F66D6AAF9}" destId="{DC23A7CB-4F2C-47D1-89B9-1BA2BB253CFE}" srcOrd="0" destOrd="0" parTransId="{1448276B-0F4B-4630-AFB2-E11EDE59DCDD}" sibTransId="{4F0B5FD8-F38E-482E-B1FB-3CD723EA1268}"/>
    <dgm:cxn modelId="{168C03AE-A2B8-4769-985D-24F00E3ABD99}" type="presOf" srcId="{DC23A7CB-4F2C-47D1-89B9-1BA2BB253CFE}" destId="{A23E18EB-4743-4CC6-9858-C47102269E8B}" srcOrd="1" destOrd="0" presId="urn:microsoft.com/office/officeart/2005/8/layout/vProcess5"/>
    <dgm:cxn modelId="{EBD51929-525E-4074-89F5-F1718143F399}" srcId="{8938CAD9-5889-4F75-A0EF-530F66D6AAF9}" destId="{9C338000-C89B-4CCE-97A9-28F54806DBE3}" srcOrd="3" destOrd="0" parTransId="{A4110058-C386-4FB4-9C71-335F0B960606}" sibTransId="{F96C13EA-6536-4E98-87D7-93BBB7979D26}"/>
    <dgm:cxn modelId="{39A9FF49-E858-4A0D-983D-0606D2FD5D24}" type="presOf" srcId="{05D833E1-451E-4BF5-84C4-F1D31DC396C3}" destId="{11C81368-1537-4AE5-A128-0A0C68C501E4}" srcOrd="1" destOrd="0" presId="urn:microsoft.com/office/officeart/2005/8/layout/vProcess5"/>
    <dgm:cxn modelId="{847C15F6-F145-4F46-8B83-EEBF4D7298A5}" type="presOf" srcId="{D077AF22-0D6B-41D5-B5C9-1180F293E49B}" destId="{D385B28A-A91C-4235-AE2E-E14932931CEC}" srcOrd="0" destOrd="0" presId="urn:microsoft.com/office/officeart/2005/8/layout/vProcess5"/>
    <dgm:cxn modelId="{62E3E30C-C7EA-43E7-8D04-077FCD2C7071}" srcId="{8938CAD9-5889-4F75-A0EF-530F66D6AAF9}" destId="{9789D674-BE65-4E4C-B3AB-73F38F435FC6}" srcOrd="2" destOrd="0" parTransId="{A118C0B7-338E-4314-977E-F4E35285A4D4}" sibTransId="{0EFD829D-5504-4323-A019-6A589D2CF0F9}"/>
    <dgm:cxn modelId="{68638F1B-403D-40AB-AE12-79AD271A2D8C}" type="presOf" srcId="{DC23A7CB-4F2C-47D1-89B9-1BA2BB253CFE}" destId="{63ED7571-6F1A-4682-A3A1-99270792BF12}" srcOrd="0" destOrd="0" presId="urn:microsoft.com/office/officeart/2005/8/layout/vProcess5"/>
    <dgm:cxn modelId="{86E0D50A-EE88-47B6-A520-B0854CC1193F}" type="presOf" srcId="{4F0B5FD8-F38E-482E-B1FB-3CD723EA1268}" destId="{0FCE5208-AACA-4F6D-815E-EB86EF48269D}" srcOrd="0" destOrd="0" presId="urn:microsoft.com/office/officeart/2005/8/layout/vProcess5"/>
    <dgm:cxn modelId="{EB706385-84B8-4070-BCC6-BC6A3832BCB5}" type="presOf" srcId="{E69CA10F-C317-4022-ABFC-FB47BF4D5DAB}" destId="{144F3A9A-27AB-4CE6-BDAA-BD51A229DA60}" srcOrd="0" destOrd="0" presId="urn:microsoft.com/office/officeart/2005/8/layout/vProcess5"/>
    <dgm:cxn modelId="{0B705FD1-D9BF-4AFE-97EE-DAE35BD36737}" type="presParOf" srcId="{738B485D-2F1B-4042-A9E6-D173D97E5A8C}" destId="{F526C991-7D50-4A17-8BCF-DC26347DEFCB}" srcOrd="0" destOrd="0" presId="urn:microsoft.com/office/officeart/2005/8/layout/vProcess5"/>
    <dgm:cxn modelId="{0133BD76-C671-4841-93AE-024C3BDE7E4E}" type="presParOf" srcId="{738B485D-2F1B-4042-A9E6-D173D97E5A8C}" destId="{63ED7571-6F1A-4682-A3A1-99270792BF12}" srcOrd="1" destOrd="0" presId="urn:microsoft.com/office/officeart/2005/8/layout/vProcess5"/>
    <dgm:cxn modelId="{F5ED5ABB-42C7-4A56-A95D-894AB7BF46A1}" type="presParOf" srcId="{738B485D-2F1B-4042-A9E6-D173D97E5A8C}" destId="{144F3A9A-27AB-4CE6-BDAA-BD51A229DA60}" srcOrd="2" destOrd="0" presId="urn:microsoft.com/office/officeart/2005/8/layout/vProcess5"/>
    <dgm:cxn modelId="{9F51D415-2A8D-4F63-9B28-D1D12873FC58}" type="presParOf" srcId="{738B485D-2F1B-4042-A9E6-D173D97E5A8C}" destId="{04FB937F-3410-45A8-A9DA-EAAA2B04F9CE}" srcOrd="3" destOrd="0" presId="urn:microsoft.com/office/officeart/2005/8/layout/vProcess5"/>
    <dgm:cxn modelId="{FE288A7A-B68F-46B0-AEED-3EBECBCA1B52}" type="presParOf" srcId="{738B485D-2F1B-4042-A9E6-D173D97E5A8C}" destId="{2524A90A-3A18-4FAC-B905-41BDEDC07B7B}" srcOrd="4" destOrd="0" presId="urn:microsoft.com/office/officeart/2005/8/layout/vProcess5"/>
    <dgm:cxn modelId="{9EF21851-DC1F-431B-902D-B903E0A5AA7F}" type="presParOf" srcId="{738B485D-2F1B-4042-A9E6-D173D97E5A8C}" destId="{377A5F21-D20E-41FA-9206-B2FE08F316DB}" srcOrd="5" destOrd="0" presId="urn:microsoft.com/office/officeart/2005/8/layout/vProcess5"/>
    <dgm:cxn modelId="{E5BF3FBD-638F-4A68-8E66-D56B40C68510}" type="presParOf" srcId="{738B485D-2F1B-4042-A9E6-D173D97E5A8C}" destId="{0FCE5208-AACA-4F6D-815E-EB86EF48269D}" srcOrd="6" destOrd="0" presId="urn:microsoft.com/office/officeart/2005/8/layout/vProcess5"/>
    <dgm:cxn modelId="{74C23D29-AE49-4FC4-9476-E193BC9F69A3}" type="presParOf" srcId="{738B485D-2F1B-4042-A9E6-D173D97E5A8C}" destId="{D385B28A-A91C-4235-AE2E-E14932931CEC}" srcOrd="7" destOrd="0" presId="urn:microsoft.com/office/officeart/2005/8/layout/vProcess5"/>
    <dgm:cxn modelId="{66AB7893-4B68-4D8B-AA8C-6E42414BF431}" type="presParOf" srcId="{738B485D-2F1B-4042-A9E6-D173D97E5A8C}" destId="{A4C1E0AB-7EE7-425D-83BD-646C2E5EB5AA}" srcOrd="8" destOrd="0" presId="urn:microsoft.com/office/officeart/2005/8/layout/vProcess5"/>
    <dgm:cxn modelId="{3D8B0785-3405-4B6C-9802-7EEA29D682DF}" type="presParOf" srcId="{738B485D-2F1B-4042-A9E6-D173D97E5A8C}" destId="{C02E44DD-0905-4F8B-AE92-3F9C196B3E2D}" srcOrd="9" destOrd="0" presId="urn:microsoft.com/office/officeart/2005/8/layout/vProcess5"/>
    <dgm:cxn modelId="{9B2C41B2-4565-4E58-9743-5806B63442AA}" type="presParOf" srcId="{738B485D-2F1B-4042-A9E6-D173D97E5A8C}" destId="{A23E18EB-4743-4CC6-9858-C47102269E8B}" srcOrd="10" destOrd="0" presId="urn:microsoft.com/office/officeart/2005/8/layout/vProcess5"/>
    <dgm:cxn modelId="{D462DE8F-3119-46DE-96D4-299E1D183E63}" type="presParOf" srcId="{738B485D-2F1B-4042-A9E6-D173D97E5A8C}" destId="{E1C9F73C-6A77-4DF6-82EC-BF4904603493}" srcOrd="11" destOrd="0" presId="urn:microsoft.com/office/officeart/2005/8/layout/vProcess5"/>
    <dgm:cxn modelId="{208A0D5F-B657-42E3-93E6-5AC03D27125A}" type="presParOf" srcId="{738B485D-2F1B-4042-A9E6-D173D97E5A8C}" destId="{E21E7991-080F-4EE7-AFEC-C435A2684CC3}" srcOrd="12" destOrd="0" presId="urn:microsoft.com/office/officeart/2005/8/layout/vProcess5"/>
    <dgm:cxn modelId="{71BE0B92-37E3-45D2-B821-93E70C205D3F}" type="presParOf" srcId="{738B485D-2F1B-4042-A9E6-D173D97E5A8C}" destId="{7AA60BAF-2EB2-413A-ADD8-24F00A7F30EF}" srcOrd="13" destOrd="0" presId="urn:microsoft.com/office/officeart/2005/8/layout/vProcess5"/>
    <dgm:cxn modelId="{8D46AC6B-C4DC-41FB-9866-FBC4B5E7CCAD}" type="presParOf" srcId="{738B485D-2F1B-4042-A9E6-D173D97E5A8C}" destId="{11C81368-1537-4AE5-A128-0A0C68C501E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D27F2-20C0-4246-BD62-779A4CA79077}">
      <dsp:nvSpPr>
        <dsp:cNvPr id="0" name=""/>
        <dsp:cNvSpPr/>
      </dsp:nvSpPr>
      <dsp:spPr>
        <a:xfrm>
          <a:off x="-6646984" y="-1016465"/>
          <a:ext cx="7911215" cy="7911215"/>
        </a:xfrm>
        <a:prstGeom prst="blockArc">
          <a:avLst>
            <a:gd name="adj1" fmla="val 18900000"/>
            <a:gd name="adj2" fmla="val 2700000"/>
            <a:gd name="adj3" fmla="val 273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42402-6A32-428F-951B-75A68D578A76}">
      <dsp:nvSpPr>
        <dsp:cNvPr id="0" name=""/>
        <dsp:cNvSpPr/>
      </dsp:nvSpPr>
      <dsp:spPr>
        <a:xfrm>
          <a:off x="661525" y="451922"/>
          <a:ext cx="10633832" cy="9043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780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教育定義：</a:t>
          </a:r>
          <a:r>
            <a:rPr lang="zh-TW" altLang="en-US" sz="2800" kern="1200" dirty="0" smtClean="0"/>
            <a:t>從「為社會作貢獻的公共產品」</a:t>
          </a:r>
          <a:r>
            <a:rPr lang="zh-TW" altLang="en-US" sz="2800" kern="1200" dirty="0" smtClean="0">
              <a:latin typeface="新細明體" panose="02020500000000000000" pitchFamily="18" charset="-120"/>
              <a:ea typeface="新細明體" panose="02020500000000000000" pitchFamily="18" charset="-120"/>
            </a:rPr>
            <a:t>→</a:t>
          </a:r>
          <a:r>
            <a:rPr lang="zh-TW" altLang="en-US" sz="2800" kern="1200" dirty="0" smtClean="0"/>
            <a:t>「學生個人投資增值的私人產品」，使家庭社經背景加劇影響學子學習成就？</a:t>
          </a:r>
          <a:r>
            <a:rPr lang="zh-TW" altLang="en-US" sz="2800" kern="1200" dirty="0" smtClean="0">
              <a:latin typeface="新細明體" panose="02020500000000000000" pitchFamily="18" charset="-120"/>
            </a:rPr>
            <a:t> </a:t>
          </a:r>
          <a:endParaRPr lang="zh-TW" altLang="en-US" sz="2800" kern="1200" dirty="0"/>
        </a:p>
      </dsp:txBody>
      <dsp:txXfrm>
        <a:off x="661525" y="451922"/>
        <a:ext cx="10633832" cy="904315"/>
      </dsp:txXfrm>
    </dsp:sp>
    <dsp:sp modelId="{4EF773B5-B358-4BF6-80E6-E747E5F52670}">
      <dsp:nvSpPr>
        <dsp:cNvPr id="0" name=""/>
        <dsp:cNvSpPr/>
      </dsp:nvSpPr>
      <dsp:spPr>
        <a:xfrm>
          <a:off x="96328" y="338883"/>
          <a:ext cx="1130394" cy="11303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5B8477-B7D5-4D4F-B803-3FFCE66D24A3}">
      <dsp:nvSpPr>
        <dsp:cNvPr id="0" name=""/>
        <dsp:cNvSpPr/>
      </dsp:nvSpPr>
      <dsp:spPr>
        <a:xfrm>
          <a:off x="1179989" y="1808630"/>
          <a:ext cx="10115367" cy="90431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780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對學校：學校教育方針從「有教無類」</a:t>
          </a:r>
          <a:r>
            <a:rPr lang="zh-TW" altLang="en-US" sz="2800" kern="1200" dirty="0" smtClean="0">
              <a:latin typeface="新細明體" panose="02020500000000000000" pitchFamily="18" charset="-120"/>
            </a:rPr>
            <a:t> → </a:t>
          </a:r>
          <a:r>
            <a:rPr lang="zh-TW" altLang="en-US" sz="2800" kern="1200" dirty="0" smtClean="0"/>
            <a:t>「擇優而教」、「擇富而教」？</a:t>
          </a:r>
          <a:endParaRPr lang="zh-TW" altLang="en-US" sz="2800" kern="1200" dirty="0"/>
        </a:p>
      </dsp:txBody>
      <dsp:txXfrm>
        <a:off x="1179989" y="1808630"/>
        <a:ext cx="10115367" cy="904315"/>
      </dsp:txXfrm>
    </dsp:sp>
    <dsp:sp modelId="{FF497F6D-5140-468B-9D09-B48BB8991028}">
      <dsp:nvSpPr>
        <dsp:cNvPr id="0" name=""/>
        <dsp:cNvSpPr/>
      </dsp:nvSpPr>
      <dsp:spPr>
        <a:xfrm>
          <a:off x="614792" y="1695591"/>
          <a:ext cx="1130394" cy="11303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CD9EA3-2F7D-4168-B1CB-F4BB6C8DA286}">
      <dsp:nvSpPr>
        <dsp:cNvPr id="0" name=""/>
        <dsp:cNvSpPr/>
      </dsp:nvSpPr>
      <dsp:spPr>
        <a:xfrm>
          <a:off x="1179989" y="3165338"/>
          <a:ext cx="10115367" cy="90431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780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對教師：學校為提升競爭力，教師的聘請從「正職」</a:t>
          </a:r>
          <a:r>
            <a:rPr lang="zh-TW" altLang="en-US" sz="2800" kern="1200" dirty="0" smtClean="0">
              <a:latin typeface="新細明體" panose="02020500000000000000" pitchFamily="18" charset="-120"/>
            </a:rPr>
            <a:t> → </a:t>
          </a:r>
          <a:r>
            <a:rPr lang="zh-TW" altLang="en-US" sz="2800" kern="1200" dirty="0" smtClean="0"/>
            <a:t>「約聘」，影響穩定性及專業發展？</a:t>
          </a:r>
          <a:endParaRPr lang="zh-TW" altLang="en-US" sz="2800" kern="1200" dirty="0"/>
        </a:p>
      </dsp:txBody>
      <dsp:txXfrm>
        <a:off x="1179989" y="3165338"/>
        <a:ext cx="10115367" cy="904315"/>
      </dsp:txXfrm>
    </dsp:sp>
    <dsp:sp modelId="{07EF10F3-9693-4DD3-BA84-A67EA0037965}">
      <dsp:nvSpPr>
        <dsp:cNvPr id="0" name=""/>
        <dsp:cNvSpPr/>
      </dsp:nvSpPr>
      <dsp:spPr>
        <a:xfrm>
          <a:off x="614792" y="3052299"/>
          <a:ext cx="1130394" cy="11303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2E3BCB-1F89-4EFF-BE34-B2D7583F1D97}">
      <dsp:nvSpPr>
        <dsp:cNvPr id="0" name=""/>
        <dsp:cNvSpPr/>
      </dsp:nvSpPr>
      <dsp:spPr>
        <a:xfrm>
          <a:off x="661525" y="4522047"/>
          <a:ext cx="10633832" cy="90431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7800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教育的去專業化：課程改由消費者（家長＆學生）主導，形成消費者霸權。</a:t>
          </a:r>
          <a:endParaRPr lang="zh-TW" altLang="en-US" sz="2800" kern="1200" dirty="0"/>
        </a:p>
      </dsp:txBody>
      <dsp:txXfrm>
        <a:off x="661525" y="4522047"/>
        <a:ext cx="10633832" cy="904315"/>
      </dsp:txXfrm>
    </dsp:sp>
    <dsp:sp modelId="{D792278E-AC7E-4373-922D-432950D45887}">
      <dsp:nvSpPr>
        <dsp:cNvPr id="0" name=""/>
        <dsp:cNvSpPr/>
      </dsp:nvSpPr>
      <dsp:spPr>
        <a:xfrm>
          <a:off x="96328" y="4409007"/>
          <a:ext cx="1130394" cy="11303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D733ED-6B1B-4C24-B88A-D8E1D1B98E06}">
      <dsp:nvSpPr>
        <dsp:cNvPr id="0" name=""/>
        <dsp:cNvSpPr/>
      </dsp:nvSpPr>
      <dsp:spPr>
        <a:xfrm>
          <a:off x="1665896" y="2334739"/>
          <a:ext cx="1370834" cy="137083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/>
            <a:t>地方</a:t>
          </a:r>
          <a:endParaRPr lang="zh-TW" altLang="en-US" sz="3400" kern="1200" dirty="0"/>
        </a:p>
      </dsp:txBody>
      <dsp:txXfrm>
        <a:off x="1866650" y="2535493"/>
        <a:ext cx="969326" cy="969326"/>
      </dsp:txXfrm>
    </dsp:sp>
    <dsp:sp modelId="{E81BDE70-2213-4185-81D1-BA1A81F9F3E2}">
      <dsp:nvSpPr>
        <dsp:cNvPr id="0" name=""/>
        <dsp:cNvSpPr/>
      </dsp:nvSpPr>
      <dsp:spPr>
        <a:xfrm rot="16200000">
          <a:off x="2205619" y="1835048"/>
          <a:ext cx="291388" cy="4660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kern="1200"/>
        </a:p>
      </dsp:txBody>
      <dsp:txXfrm>
        <a:off x="2249327" y="1971973"/>
        <a:ext cx="203972" cy="279649"/>
      </dsp:txXfrm>
    </dsp:sp>
    <dsp:sp modelId="{DC263F58-6622-4185-80AC-CE5310EF9229}">
      <dsp:nvSpPr>
        <dsp:cNvPr id="0" name=""/>
        <dsp:cNvSpPr/>
      </dsp:nvSpPr>
      <dsp:spPr>
        <a:xfrm>
          <a:off x="1665896" y="414114"/>
          <a:ext cx="1370834" cy="137083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心理</a:t>
          </a:r>
          <a:endParaRPr lang="zh-TW" altLang="en-US" sz="2500" kern="1200" dirty="0"/>
        </a:p>
      </dsp:txBody>
      <dsp:txXfrm>
        <a:off x="1866650" y="614868"/>
        <a:ext cx="969326" cy="969326"/>
      </dsp:txXfrm>
    </dsp:sp>
    <dsp:sp modelId="{A6F4DE54-EF93-4A1F-AA99-B5AC20034AA5}">
      <dsp:nvSpPr>
        <dsp:cNvPr id="0" name=""/>
        <dsp:cNvSpPr/>
      </dsp:nvSpPr>
      <dsp:spPr>
        <a:xfrm rot="1800000">
          <a:off x="3030132" y="3263147"/>
          <a:ext cx="291388" cy="4660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kern="1200"/>
        </a:p>
      </dsp:txBody>
      <dsp:txXfrm>
        <a:off x="3035988" y="3334510"/>
        <a:ext cx="203972" cy="279649"/>
      </dsp:txXfrm>
    </dsp:sp>
    <dsp:sp modelId="{5728DE70-6769-4718-9304-3B69F24CD467}">
      <dsp:nvSpPr>
        <dsp:cNvPr id="0" name=""/>
        <dsp:cNvSpPr/>
      </dsp:nvSpPr>
      <dsp:spPr>
        <a:xfrm>
          <a:off x="3329206" y="3295051"/>
          <a:ext cx="1370834" cy="137083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社會</a:t>
          </a:r>
          <a:endParaRPr lang="en-US" altLang="zh-TW" sz="2500" kern="1200" dirty="0" smtClean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文化</a:t>
          </a:r>
          <a:endParaRPr lang="zh-TW" altLang="en-US" sz="2500" kern="1200" dirty="0"/>
        </a:p>
      </dsp:txBody>
      <dsp:txXfrm>
        <a:off x="3529960" y="3495805"/>
        <a:ext cx="969326" cy="969326"/>
      </dsp:txXfrm>
    </dsp:sp>
    <dsp:sp modelId="{1955E585-E147-4F31-BEBE-0C7FF4C84668}">
      <dsp:nvSpPr>
        <dsp:cNvPr id="0" name=""/>
        <dsp:cNvSpPr/>
      </dsp:nvSpPr>
      <dsp:spPr>
        <a:xfrm rot="9000000">
          <a:off x="1381106" y="3263147"/>
          <a:ext cx="291388" cy="46608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kern="1200"/>
        </a:p>
      </dsp:txBody>
      <dsp:txXfrm rot="10800000">
        <a:off x="1462666" y="3334510"/>
        <a:ext cx="203972" cy="279649"/>
      </dsp:txXfrm>
    </dsp:sp>
    <dsp:sp modelId="{70703EEC-3AE1-4C2A-933E-AB76383DF3D0}">
      <dsp:nvSpPr>
        <dsp:cNvPr id="0" name=""/>
        <dsp:cNvSpPr/>
      </dsp:nvSpPr>
      <dsp:spPr>
        <a:xfrm>
          <a:off x="2586" y="3295051"/>
          <a:ext cx="1370834" cy="137083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政治</a:t>
          </a:r>
          <a:endParaRPr lang="en-US" altLang="zh-TW" sz="2500" kern="1200" dirty="0" smtClean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500" kern="1200" dirty="0" smtClean="0"/>
            <a:t>經濟</a:t>
          </a:r>
          <a:endParaRPr lang="zh-TW" altLang="en-US" sz="2500" kern="1200" dirty="0"/>
        </a:p>
      </dsp:txBody>
      <dsp:txXfrm>
        <a:off x="203340" y="3495805"/>
        <a:ext cx="969326" cy="9693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581520-F551-4C4A-8003-7A38D8B43A06}">
      <dsp:nvSpPr>
        <dsp:cNvPr id="0" name=""/>
        <dsp:cNvSpPr/>
      </dsp:nvSpPr>
      <dsp:spPr>
        <a:xfrm>
          <a:off x="0" y="0"/>
          <a:ext cx="4621348" cy="121524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2400" kern="1200" dirty="0" smtClean="0">
              <a:latin typeface="+mn-ea"/>
              <a:ea typeface="+mn-ea"/>
            </a:rPr>
            <a:t>1975</a:t>
          </a:r>
          <a:r>
            <a:rPr lang="zh-TW" altLang="en-US" sz="2400" kern="1200" dirty="0" smtClean="0">
              <a:latin typeface="+mn-ea"/>
              <a:ea typeface="+mn-ea"/>
            </a:rPr>
            <a:t>年</a:t>
          </a:r>
          <a:r>
            <a:rPr lang="zh-TW" altLang="en-US" sz="2400" kern="1200" dirty="0" smtClean="0"/>
            <a:t>成立聯合國婦女世界會議</a:t>
          </a:r>
          <a:endParaRPr lang="en-US" altLang="zh-TW" sz="2400" kern="1200" dirty="0" smtClean="0"/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 dirty="0"/>
        </a:p>
      </dsp:txBody>
      <dsp:txXfrm>
        <a:off x="35593" y="35593"/>
        <a:ext cx="3207321" cy="1144054"/>
      </dsp:txXfrm>
    </dsp:sp>
    <dsp:sp modelId="{FF4B2FC9-0043-4628-B1A8-7E8D1350AD42}">
      <dsp:nvSpPr>
        <dsp:cNvPr id="0" name=""/>
        <dsp:cNvSpPr/>
      </dsp:nvSpPr>
      <dsp:spPr>
        <a:xfrm>
          <a:off x="416060" y="1315404"/>
          <a:ext cx="4621348" cy="14277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2400" kern="1200" dirty="0" smtClean="0">
              <a:latin typeface="+mn-ea"/>
              <a:ea typeface="+mn-ea"/>
            </a:rPr>
            <a:t>1979</a:t>
          </a:r>
          <a:r>
            <a:rPr lang="zh-TW" altLang="en-US" sz="2400" kern="1200" dirty="0" smtClean="0">
              <a:latin typeface="+mn-ea"/>
              <a:ea typeface="+mn-ea"/>
            </a:rPr>
            <a:t>年通過</a:t>
          </a:r>
          <a:r>
            <a:rPr lang="en-US" altLang="zh-TW" sz="2400" kern="1200" dirty="0" smtClean="0">
              <a:latin typeface="+mn-ea"/>
              <a:ea typeface="+mn-ea"/>
            </a:rPr>
            <a:t>〈</a:t>
          </a:r>
          <a:r>
            <a:rPr lang="zh-TW" altLang="en-US" sz="2400" kern="1200" dirty="0" smtClean="0">
              <a:latin typeface="+mn-ea"/>
              <a:ea typeface="+mn-ea"/>
            </a:rPr>
            <a:t>反婦女歧視公約</a:t>
          </a:r>
          <a:r>
            <a:rPr lang="en-US" altLang="zh-TW" sz="2400" kern="1200" dirty="0" smtClean="0">
              <a:latin typeface="+mn-ea"/>
              <a:ea typeface="+mn-ea"/>
            </a:rPr>
            <a:t>〉</a:t>
          </a:r>
          <a:r>
            <a:rPr lang="zh-TW" altLang="en-US" sz="2400" kern="1200" dirty="0" smtClean="0">
              <a:latin typeface="+mn-ea"/>
              <a:ea typeface="+mn-ea"/>
            </a:rPr>
            <a:t>，制定性別平等指標</a:t>
          </a:r>
          <a:endParaRPr lang="en-US" altLang="zh-TW" sz="2400" kern="1200" dirty="0" smtClean="0">
            <a:latin typeface="+mn-ea"/>
            <a:ea typeface="+mn-ea"/>
          </a:endParaRPr>
        </a:p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700" kern="1200" dirty="0"/>
        </a:p>
      </dsp:txBody>
      <dsp:txXfrm>
        <a:off x="457879" y="1357223"/>
        <a:ext cx="3360766" cy="1344160"/>
      </dsp:txXfrm>
    </dsp:sp>
    <dsp:sp modelId="{A9CB83B2-58B8-4871-B4FD-CE1241E322C5}">
      <dsp:nvSpPr>
        <dsp:cNvPr id="0" name=""/>
        <dsp:cNvSpPr/>
      </dsp:nvSpPr>
      <dsp:spPr>
        <a:xfrm>
          <a:off x="768299" y="2872386"/>
          <a:ext cx="4621348" cy="121524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2400" kern="1200" dirty="0" smtClean="0">
              <a:latin typeface="+mn-ea"/>
              <a:ea typeface="+mn-ea"/>
            </a:rPr>
            <a:t>1984</a:t>
          </a:r>
          <a:r>
            <a:rPr lang="zh-TW" altLang="en-US" sz="2400" kern="1200" dirty="0" smtClean="0">
              <a:latin typeface="+mn-ea"/>
              <a:ea typeface="+mn-ea"/>
            </a:rPr>
            <a:t>年設立發展基金，推動各國重視性別平等</a:t>
          </a:r>
          <a:endParaRPr lang="en-US" altLang="zh-TW" sz="2400" kern="1200" dirty="0" smtClean="0">
            <a:latin typeface="+mn-ea"/>
            <a:ea typeface="+mn-ea"/>
          </a:endParaRP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900" kern="1200" dirty="0"/>
        </a:p>
      </dsp:txBody>
      <dsp:txXfrm>
        <a:off x="803892" y="2907979"/>
        <a:ext cx="3378995" cy="1144054"/>
      </dsp:txXfrm>
    </dsp:sp>
    <dsp:sp modelId="{1ECD4AF8-1F22-4D94-9707-A45C10282F8C}">
      <dsp:nvSpPr>
        <dsp:cNvPr id="0" name=""/>
        <dsp:cNvSpPr/>
      </dsp:nvSpPr>
      <dsp:spPr>
        <a:xfrm>
          <a:off x="1155337" y="4308580"/>
          <a:ext cx="4621348" cy="121524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>
              <a:latin typeface="+mn-ea"/>
              <a:ea typeface="+mn-ea"/>
            </a:rPr>
            <a:t>1995</a:t>
          </a:r>
          <a:r>
            <a:rPr lang="zh-TW" altLang="en-US" sz="2400" kern="1200" dirty="0" smtClean="0">
              <a:latin typeface="+mn-ea"/>
              <a:ea typeface="+mn-ea"/>
            </a:rPr>
            <a:t>年確認以「性別主流化」作為各國政策行動方案</a:t>
          </a:r>
          <a:endParaRPr lang="zh-TW" altLang="en-US" sz="2400" kern="1200" dirty="0">
            <a:latin typeface="+mn-ea"/>
            <a:ea typeface="+mn-ea"/>
          </a:endParaRPr>
        </a:p>
      </dsp:txBody>
      <dsp:txXfrm>
        <a:off x="1190930" y="4344173"/>
        <a:ext cx="3373218" cy="1144054"/>
      </dsp:txXfrm>
    </dsp:sp>
    <dsp:sp modelId="{8A8A200E-D7A1-4306-B6E6-59708C6311C1}">
      <dsp:nvSpPr>
        <dsp:cNvPr id="0" name=""/>
        <dsp:cNvSpPr/>
      </dsp:nvSpPr>
      <dsp:spPr>
        <a:xfrm>
          <a:off x="3831442" y="930763"/>
          <a:ext cx="789906" cy="789906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>
        <a:off x="4009171" y="930763"/>
        <a:ext cx="434448" cy="594404"/>
      </dsp:txXfrm>
    </dsp:sp>
    <dsp:sp modelId="{692C9CB3-2581-4B82-B44B-F0B39BA0C95B}">
      <dsp:nvSpPr>
        <dsp:cNvPr id="0" name=""/>
        <dsp:cNvSpPr/>
      </dsp:nvSpPr>
      <dsp:spPr>
        <a:xfrm>
          <a:off x="4218480" y="2366957"/>
          <a:ext cx="789906" cy="789906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>
        <a:off x="4396209" y="2366957"/>
        <a:ext cx="434448" cy="594404"/>
      </dsp:txXfrm>
    </dsp:sp>
    <dsp:sp modelId="{CC68DD0D-BD4D-4A8F-B006-AF8DD9885D45}">
      <dsp:nvSpPr>
        <dsp:cNvPr id="0" name=""/>
        <dsp:cNvSpPr/>
      </dsp:nvSpPr>
      <dsp:spPr>
        <a:xfrm>
          <a:off x="4599741" y="3803150"/>
          <a:ext cx="789906" cy="789906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>
        <a:off x="4777470" y="3803150"/>
        <a:ext cx="434448" cy="5944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ED7571-6F1A-4682-A3A1-99270792BF12}">
      <dsp:nvSpPr>
        <dsp:cNvPr id="0" name=""/>
        <dsp:cNvSpPr/>
      </dsp:nvSpPr>
      <dsp:spPr>
        <a:xfrm>
          <a:off x="0" y="0"/>
          <a:ext cx="4448048" cy="1017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TW" sz="2400" kern="1200" dirty="0" smtClean="0">
              <a:latin typeface="+mn-ea"/>
              <a:ea typeface="+mn-ea"/>
            </a:rPr>
            <a:t>1970 </a:t>
          </a:r>
          <a:r>
            <a:rPr lang="zh-TW" altLang="en-US" sz="2400" kern="1200" dirty="0" smtClean="0">
              <a:latin typeface="+mn-ea"/>
              <a:ea typeface="+mn-ea"/>
            </a:rPr>
            <a:t>年引進西方女性主義</a:t>
          </a:r>
          <a:endParaRPr lang="en-US" altLang="zh-TW" sz="2400" kern="1200" dirty="0" smtClean="0">
            <a:latin typeface="+mn-ea"/>
            <a:ea typeface="+mn-ea"/>
          </a:endParaRP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 dirty="0"/>
        </a:p>
      </dsp:txBody>
      <dsp:txXfrm>
        <a:off x="29810" y="29810"/>
        <a:ext cx="3230679" cy="958180"/>
      </dsp:txXfrm>
    </dsp:sp>
    <dsp:sp modelId="{144F3A9A-27AB-4CE6-BDAA-BD51A229DA60}">
      <dsp:nvSpPr>
        <dsp:cNvPr id="0" name=""/>
        <dsp:cNvSpPr/>
      </dsp:nvSpPr>
      <dsp:spPr>
        <a:xfrm>
          <a:off x="332159" y="1159161"/>
          <a:ext cx="4448048" cy="1017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>
              <a:latin typeface="+mn-ea"/>
              <a:ea typeface="+mn-ea"/>
            </a:rPr>
            <a:t>1985 </a:t>
          </a:r>
          <a:r>
            <a:rPr lang="zh-TW" altLang="en-US" sz="2400" kern="1200" dirty="0" smtClean="0">
              <a:latin typeface="+mn-ea"/>
              <a:ea typeface="+mn-ea"/>
            </a:rPr>
            <a:t>年，臺大婦女研究室成立</a:t>
          </a:r>
          <a:endParaRPr lang="zh-TW" altLang="en-US" sz="2400" kern="1200" dirty="0">
            <a:latin typeface="+mn-ea"/>
            <a:ea typeface="+mn-ea"/>
          </a:endParaRPr>
        </a:p>
      </dsp:txBody>
      <dsp:txXfrm>
        <a:off x="361969" y="1188971"/>
        <a:ext cx="3394698" cy="958180"/>
      </dsp:txXfrm>
    </dsp:sp>
    <dsp:sp modelId="{04FB937F-3410-45A8-A9DA-EAAA2B04F9CE}">
      <dsp:nvSpPr>
        <dsp:cNvPr id="0" name=""/>
        <dsp:cNvSpPr/>
      </dsp:nvSpPr>
      <dsp:spPr>
        <a:xfrm>
          <a:off x="664318" y="2318323"/>
          <a:ext cx="4448048" cy="1017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>
              <a:latin typeface="+mn-ea"/>
              <a:ea typeface="+mn-ea"/>
            </a:rPr>
            <a:t>1988</a:t>
          </a:r>
          <a:r>
            <a:rPr lang="zh-TW" altLang="en-US" sz="1800" kern="1200" dirty="0" smtClean="0">
              <a:latin typeface="+mn-ea"/>
              <a:ea typeface="+mn-ea"/>
            </a:rPr>
            <a:t>年，婦女新生日基金會出版</a:t>
          </a:r>
          <a:r>
            <a:rPr lang="en-US" altLang="zh-TW" sz="1800" kern="1200" dirty="0" smtClean="0">
              <a:latin typeface="+mn-ea"/>
              <a:ea typeface="+mn-ea"/>
            </a:rPr>
            <a:t>《</a:t>
          </a:r>
          <a:r>
            <a:rPr lang="zh-TW" altLang="en-US" sz="1800" kern="1200" dirty="0" smtClean="0">
              <a:latin typeface="+mn-ea"/>
              <a:ea typeface="+mn-ea"/>
            </a:rPr>
            <a:t>兩性平等教育手冊 蘇芋玲， </a:t>
          </a:r>
          <a:r>
            <a:rPr lang="en-US" altLang="zh-TW" sz="1800" kern="1200" dirty="0" smtClean="0">
              <a:latin typeface="+mn-ea"/>
              <a:ea typeface="+mn-ea"/>
            </a:rPr>
            <a:t>2007) </a:t>
          </a:r>
          <a:endParaRPr lang="zh-TW" altLang="en-US" sz="1800" kern="1200" dirty="0">
            <a:latin typeface="+mn-ea"/>
            <a:ea typeface="+mn-ea"/>
          </a:endParaRPr>
        </a:p>
      </dsp:txBody>
      <dsp:txXfrm>
        <a:off x="694128" y="2348133"/>
        <a:ext cx="3394698" cy="958180"/>
      </dsp:txXfrm>
    </dsp:sp>
    <dsp:sp modelId="{2524A90A-3A18-4FAC-B905-41BDEDC07B7B}">
      <dsp:nvSpPr>
        <dsp:cNvPr id="0" name=""/>
        <dsp:cNvSpPr/>
      </dsp:nvSpPr>
      <dsp:spPr>
        <a:xfrm>
          <a:off x="996478" y="3477485"/>
          <a:ext cx="4448048" cy="1017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+mn-ea"/>
              <a:ea typeface="+mn-ea"/>
            </a:rPr>
            <a:t>1997</a:t>
          </a:r>
          <a:r>
            <a:rPr lang="zh-TW" altLang="en-US" sz="1800" kern="1200" dirty="0" smtClean="0">
              <a:latin typeface="+mn-ea"/>
              <a:ea typeface="+mn-ea"/>
            </a:rPr>
            <a:t>年</a:t>
          </a:r>
          <a:r>
            <a:rPr lang="en-US" altLang="zh-TW" sz="1800" kern="1200" dirty="0" smtClean="0">
              <a:latin typeface="+mn-ea"/>
              <a:ea typeface="+mn-ea"/>
            </a:rPr>
            <a:t>〈</a:t>
          </a:r>
          <a:r>
            <a:rPr lang="zh-TW" altLang="en-US" sz="1800" kern="1200" dirty="0" smtClean="0">
              <a:latin typeface="+mn-ea"/>
              <a:ea typeface="+mn-ea"/>
            </a:rPr>
            <a:t>性侵害犯罪防治法</a:t>
          </a:r>
          <a:r>
            <a:rPr lang="en-US" altLang="zh-TW" sz="1800" kern="1200" dirty="0" smtClean="0">
              <a:latin typeface="+mn-ea"/>
              <a:ea typeface="+mn-ea"/>
            </a:rPr>
            <a:t>〉</a:t>
          </a:r>
          <a:r>
            <a:rPr lang="zh-TW" altLang="en-US" sz="1800" kern="1200" dirty="0" smtClean="0">
              <a:latin typeface="+mn-ea"/>
              <a:ea typeface="+mn-ea"/>
            </a:rPr>
            <a:t>，「兩性平等教育」性別平等教育正式納入政府的教育政策之中</a:t>
          </a:r>
          <a:endParaRPr lang="zh-TW" altLang="en-US" sz="1800" kern="1200" dirty="0">
            <a:latin typeface="+mn-ea"/>
            <a:ea typeface="+mn-ea"/>
          </a:endParaRPr>
        </a:p>
      </dsp:txBody>
      <dsp:txXfrm>
        <a:off x="1026288" y="3507295"/>
        <a:ext cx="3394698" cy="958180"/>
      </dsp:txXfrm>
    </dsp:sp>
    <dsp:sp modelId="{377A5F21-D20E-41FA-9206-B2FE08F316DB}">
      <dsp:nvSpPr>
        <dsp:cNvPr id="0" name=""/>
        <dsp:cNvSpPr/>
      </dsp:nvSpPr>
      <dsp:spPr>
        <a:xfrm>
          <a:off x="1328637" y="4636647"/>
          <a:ext cx="4448048" cy="10178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>
              <a:latin typeface="+mn-ea"/>
              <a:ea typeface="+mn-ea"/>
            </a:rPr>
            <a:t>2004</a:t>
          </a:r>
          <a:r>
            <a:rPr lang="zh-TW" altLang="en-US" sz="2400" kern="1200" dirty="0" smtClean="0">
              <a:latin typeface="+mn-ea"/>
              <a:ea typeface="+mn-ea"/>
            </a:rPr>
            <a:t>年頒布</a:t>
          </a:r>
          <a:r>
            <a:rPr lang="en-US" altLang="zh-TW" sz="2400" kern="1200" dirty="0" smtClean="0">
              <a:latin typeface="+mn-ea"/>
              <a:ea typeface="+mn-ea"/>
            </a:rPr>
            <a:t>〈</a:t>
          </a:r>
          <a:r>
            <a:rPr lang="zh-TW" altLang="en-US" sz="2400" kern="1200" dirty="0" smtClean="0">
              <a:latin typeface="+mn-ea"/>
              <a:ea typeface="+mn-ea"/>
            </a:rPr>
            <a:t>性別平等教育法</a:t>
          </a:r>
          <a:r>
            <a:rPr lang="en-US" altLang="zh-TW" sz="2400" kern="1200" dirty="0" smtClean="0">
              <a:latin typeface="+mn-ea"/>
              <a:ea typeface="+mn-ea"/>
            </a:rPr>
            <a:t>〉</a:t>
          </a:r>
          <a:endParaRPr lang="zh-TW" altLang="en-US" sz="2400" kern="1200" dirty="0">
            <a:latin typeface="+mn-ea"/>
            <a:ea typeface="+mn-ea"/>
          </a:endParaRPr>
        </a:p>
      </dsp:txBody>
      <dsp:txXfrm>
        <a:off x="1358447" y="4666457"/>
        <a:ext cx="3394698" cy="958180"/>
      </dsp:txXfrm>
    </dsp:sp>
    <dsp:sp modelId="{0FCE5208-AACA-4F6D-815E-EB86EF48269D}">
      <dsp:nvSpPr>
        <dsp:cNvPr id="0" name=""/>
        <dsp:cNvSpPr/>
      </dsp:nvSpPr>
      <dsp:spPr>
        <a:xfrm>
          <a:off x="3786477" y="743559"/>
          <a:ext cx="661570" cy="66157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000" kern="1200"/>
        </a:p>
      </dsp:txBody>
      <dsp:txXfrm>
        <a:off x="3935330" y="743559"/>
        <a:ext cx="363864" cy="497831"/>
      </dsp:txXfrm>
    </dsp:sp>
    <dsp:sp modelId="{D385B28A-A91C-4235-AE2E-E14932931CEC}">
      <dsp:nvSpPr>
        <dsp:cNvPr id="0" name=""/>
        <dsp:cNvSpPr/>
      </dsp:nvSpPr>
      <dsp:spPr>
        <a:xfrm>
          <a:off x="4118637" y="1902721"/>
          <a:ext cx="661570" cy="66157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000" kern="1200"/>
        </a:p>
      </dsp:txBody>
      <dsp:txXfrm>
        <a:off x="4267490" y="1902721"/>
        <a:ext cx="363864" cy="497831"/>
      </dsp:txXfrm>
    </dsp:sp>
    <dsp:sp modelId="{A4C1E0AB-7EE7-425D-83BD-646C2E5EB5AA}">
      <dsp:nvSpPr>
        <dsp:cNvPr id="0" name=""/>
        <dsp:cNvSpPr/>
      </dsp:nvSpPr>
      <dsp:spPr>
        <a:xfrm>
          <a:off x="4450796" y="3044920"/>
          <a:ext cx="661570" cy="66157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000" kern="1200"/>
        </a:p>
      </dsp:txBody>
      <dsp:txXfrm>
        <a:off x="4599649" y="3044920"/>
        <a:ext cx="363864" cy="497831"/>
      </dsp:txXfrm>
    </dsp:sp>
    <dsp:sp modelId="{C02E44DD-0905-4F8B-AE92-3F9C196B3E2D}">
      <dsp:nvSpPr>
        <dsp:cNvPr id="0" name=""/>
        <dsp:cNvSpPr/>
      </dsp:nvSpPr>
      <dsp:spPr>
        <a:xfrm>
          <a:off x="4782956" y="4215390"/>
          <a:ext cx="661570" cy="661570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000" kern="1200"/>
        </a:p>
      </dsp:txBody>
      <dsp:txXfrm>
        <a:off x="4931809" y="4215390"/>
        <a:ext cx="363864" cy="4978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EB88-3726-4C11-B71A-202DCE37498A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7794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EB88-3726-4C11-B71A-202DCE37498A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688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EB88-3726-4C11-B71A-202DCE37498A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3571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EB88-3726-4C11-B71A-202DCE37498A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256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EB88-3726-4C11-B71A-202DCE37498A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7902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EB88-3726-4C11-B71A-202DCE37498A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15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EB88-3726-4C11-B71A-202DCE37498A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5913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EB88-3726-4C11-B71A-202DCE37498A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434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EB88-3726-4C11-B71A-202DCE37498A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301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EB88-3726-4C11-B71A-202DCE37498A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687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7EB88-3726-4C11-B71A-202DCE37498A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63508-D6A1-4E79-AC31-B9CBF842C4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8142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7EB88-3726-4C11-B71A-202DCE37498A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63508-D6A1-4E79-AC31-B9CBF842C4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522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4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51543" y="2408238"/>
            <a:ext cx="9144000" cy="2387600"/>
          </a:xfrm>
        </p:spPr>
        <p:txBody>
          <a:bodyPr>
            <a:normAutofit/>
          </a:bodyPr>
          <a:lstStyle/>
          <a:p>
            <a:r>
              <a:rPr lang="zh-TW" alt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全球化教育議題</a:t>
            </a:r>
            <a:endParaRPr lang="zh-TW" alt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91771" y="4995409"/>
            <a:ext cx="9144000" cy="1655762"/>
          </a:xfrm>
        </p:spPr>
        <p:txBody>
          <a:bodyPr/>
          <a:lstStyle/>
          <a:p>
            <a:r>
              <a:rPr lang="zh-TW" altLang="en-US" b="1" dirty="0" smtClean="0"/>
              <a:t>針對地方本位教育、性別平等教育等議題探討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88845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地方本位教育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TW" altLang="en-US" dirty="0" smtClean="0"/>
              <a:t>以幫助學生從</a:t>
            </a:r>
            <a:r>
              <a:rPr lang="zh-TW" altLang="en-US" dirty="0" smtClean="0">
                <a:solidFill>
                  <a:srgbClr val="FF0000"/>
                </a:solidFill>
              </a:rPr>
              <a:t>真實生活經驗</a:t>
            </a:r>
            <a:r>
              <a:rPr lang="zh-TW" altLang="en-US" dirty="0" smtClean="0"/>
              <a:t>出發，讓學生從生活情境與經驗中獲得知識，因此地方本位教育是一種</a:t>
            </a:r>
            <a:r>
              <a:rPr lang="zh-TW" altLang="en-US" dirty="0" smtClean="0">
                <a:solidFill>
                  <a:srgbClr val="FF0000"/>
                </a:solidFill>
              </a:rPr>
              <a:t>從社區出發</a:t>
            </a:r>
            <a:r>
              <a:rPr lang="zh-TW" altLang="en-US" dirty="0" smtClean="0"/>
              <a:t>的學習歷程，具有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在地性</a:t>
            </a:r>
            <a:r>
              <a:rPr lang="zh-TW" altLang="en-US" dirty="0" smtClean="0"/>
              <a:t>與在地特色的教育觀點，強調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TW" altLang="en-US" sz="2600" dirty="0" smtClean="0"/>
              <a:t>人與地方的關係是透過故事與其他表徵</a:t>
            </a:r>
            <a:r>
              <a:rPr lang="zh-TW" altLang="en-US" sz="2600" dirty="0"/>
              <a:t>（</a:t>
            </a:r>
            <a:r>
              <a:rPr lang="zh-TW" altLang="en-US" sz="2600" dirty="0" smtClean="0"/>
              <a:t>如</a:t>
            </a:r>
            <a:r>
              <a:rPr lang="zh-TW" altLang="en-US" sz="2600" dirty="0"/>
              <a:t>：</a:t>
            </a:r>
            <a:r>
              <a:rPr lang="zh-TW" altLang="en-US" sz="2600" dirty="0" smtClean="0"/>
              <a:t>視覺藝術、詩歌、雕塑等各種作品</a:t>
            </a:r>
            <a:r>
              <a:rPr lang="zh-TW" altLang="en-US" sz="2600" dirty="0"/>
              <a:t>）</a:t>
            </a:r>
            <a:r>
              <a:rPr lang="zh-TW" altLang="en-US" sz="2600" dirty="0" smtClean="0"/>
              <a:t>所建構。</a:t>
            </a:r>
            <a:endParaRPr lang="en-US" altLang="zh-TW" sz="26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TW" altLang="en-US" sz="2600" dirty="0" smtClean="0"/>
              <a:t>地方學習是具體且在地性的，例如</a:t>
            </a:r>
            <a:r>
              <a:rPr lang="zh-TW" altLang="en-US" sz="2600" dirty="0"/>
              <a:t>：</a:t>
            </a:r>
            <a:r>
              <a:rPr lang="zh-TW" altLang="en-US" sz="2600" dirty="0" smtClean="0"/>
              <a:t>傳統生態知識。</a:t>
            </a:r>
            <a:endParaRPr lang="en-US" altLang="zh-TW" sz="26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TW" altLang="en-US" sz="2600" dirty="0" smtClean="0"/>
              <a:t>地方是文化接觸的區間。</a:t>
            </a:r>
            <a:endParaRPr lang="en-US" altLang="zh-TW" sz="26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zh-TW" altLang="en-US" dirty="0" smtClean="0"/>
          </a:p>
          <a:p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48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全球化教育  </a:t>
            </a:r>
            <a:r>
              <a:rPr lang="en-US" altLang="zh-TW" dirty="0" err="1" smtClean="0">
                <a:solidFill>
                  <a:schemeClr val="accent6">
                    <a:lumMod val="75000"/>
                  </a:schemeClr>
                </a:solidFill>
              </a:rPr>
              <a:t>v.s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地方本位教育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地方本位教育強調在地化 、個人化的具體與微觀經驗。</a:t>
            </a:r>
            <a:endParaRPr lang="en-US" altLang="zh-TW" dirty="0" smtClean="0"/>
          </a:p>
          <a:p>
            <a:r>
              <a:rPr lang="zh-TW" altLang="en-US" dirty="0" smtClean="0"/>
              <a:t>不同於全球化教育的抽象化、集體化、同質化、標準化的巨觀知識與教育觀。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2418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全球化對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性別平等教育的影響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688115"/>
            <a:ext cx="10515600" cy="1401536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以全球和台灣兩種地界分別說明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26049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國際性別平等的推動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07571" y="1690688"/>
            <a:ext cx="5181600" cy="435133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透過國際組織與策略聯盟，凝聚全球性別主流價值觀，建立共同的規範，推動性別平等教育全球化。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pPr marL="0" indent="0">
              <a:buNone/>
            </a:pPr>
            <a:r>
              <a:rPr lang="zh-TW" altLang="en-US" sz="2000" dirty="0" smtClean="0"/>
              <a:t>＊右圖為性別平等在聯合國的推動歷程。</a:t>
            </a:r>
            <a:endParaRPr lang="en-US" altLang="zh-TW" sz="2000" dirty="0" smtClean="0"/>
          </a:p>
          <a:p>
            <a:pPr marL="0" indent="0">
              <a:buNone/>
            </a:pPr>
            <a:endParaRPr lang="en-US" altLang="zh-TW" dirty="0" smtClean="0">
              <a:ea typeface="新細明體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59104691"/>
              </p:ext>
            </p:extLst>
          </p:nvPr>
        </p:nvGraphicFramePr>
        <p:xfrm>
          <a:off x="6197600" y="972456"/>
          <a:ext cx="5776686" cy="5523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485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其他推動組織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dirty="0" smtClean="0"/>
              <a:t>教科文組織</a:t>
            </a:r>
            <a:endParaRPr lang="en-US" altLang="zh-TW" dirty="0" smtClean="0"/>
          </a:p>
          <a:p>
            <a:pPr>
              <a:lnSpc>
                <a:spcPct val="100000"/>
              </a:lnSpc>
            </a:pPr>
            <a:r>
              <a:rPr lang="en-US" altLang="zh-TW" sz="2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【</a:t>
            </a:r>
            <a:r>
              <a:rPr lang="zh-TW" altLang="en-US" sz="2400" dirty="0" smtClean="0"/>
              <a:t>婦女</a:t>
            </a:r>
            <a:r>
              <a:rPr lang="en-US" altLang="zh-TW" sz="2400" dirty="0" smtClean="0"/>
              <a:t>2000 </a:t>
            </a:r>
            <a:r>
              <a:rPr lang="zh-TW" altLang="en-US" sz="2400" dirty="0" smtClean="0"/>
              <a:t>：性別平等， </a:t>
            </a:r>
            <a:r>
              <a:rPr lang="en-US" altLang="zh-TW" sz="2400" dirty="0" smtClean="0"/>
              <a:t>21</a:t>
            </a:r>
            <a:r>
              <a:rPr lang="zh-TW" altLang="en-US" sz="2400" dirty="0" smtClean="0"/>
              <a:t>世紀的和平與發展</a:t>
            </a:r>
            <a:r>
              <a:rPr lang="en-US" altLang="zh-TW" sz="2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】</a:t>
            </a:r>
            <a:r>
              <a:rPr lang="zh-TW" altLang="en-US" sz="2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世界會議</a:t>
            </a:r>
            <a:r>
              <a:rPr lang="zh-TW" altLang="en-US" sz="2400" dirty="0" smtClean="0"/>
              <a:t>→</a:t>
            </a:r>
            <a:r>
              <a:rPr lang="zh-TW" altLang="en-US" sz="2400" dirty="0" smtClean="0"/>
              <a:t>將性別平等與政策改革列為全球化核心議題。</a:t>
            </a:r>
            <a:endParaRPr lang="en-US" altLang="zh-TW" sz="2400" dirty="0" smtClean="0"/>
          </a:p>
          <a:p>
            <a:pPr>
              <a:lnSpc>
                <a:spcPct val="100000"/>
              </a:lnSpc>
            </a:pPr>
            <a:r>
              <a:rPr lang="zh-TW" altLang="en-US" sz="2400" dirty="0" smtClean="0"/>
              <a:t>「性別平等」評比</a:t>
            </a:r>
            <a:r>
              <a:rPr lang="zh-TW" altLang="en-US" sz="2400" dirty="0" smtClean="0"/>
              <a:t>：</a:t>
            </a:r>
            <a:r>
              <a:rPr lang="zh-TW" altLang="en-US" sz="2400" dirty="0" smtClean="0"/>
              <a:t>政治與經濟高度發展的國家，愈重視婦女教育，其性別平等教育政策也愈趨完善。</a:t>
            </a:r>
          </a:p>
          <a:p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dirty="0" smtClean="0"/>
              <a:t>其他自發</a:t>
            </a:r>
            <a:r>
              <a:rPr lang="zh-TW" altLang="en-US" dirty="0" smtClean="0"/>
              <a:t>機構</a:t>
            </a:r>
            <a:endParaRPr lang="en-US" altLang="zh-TW" dirty="0"/>
          </a:p>
          <a:p>
            <a:pPr>
              <a:lnSpc>
                <a:spcPct val="100000"/>
              </a:lnSpc>
            </a:pPr>
            <a:r>
              <a:rPr lang="zh-TW" altLang="en-US" sz="2400" dirty="0" smtClean="0"/>
              <a:t>婦女全球化領導中心</a:t>
            </a:r>
            <a:endParaRPr lang="en-US" altLang="zh-TW" sz="2400" dirty="0" smtClean="0"/>
          </a:p>
          <a:p>
            <a:pPr>
              <a:lnSpc>
                <a:spcPct val="100000"/>
              </a:lnSpc>
            </a:pPr>
            <a:r>
              <a:rPr lang="zh-TW" altLang="en-US" sz="2400" dirty="0" smtClean="0"/>
              <a:t>婦女環境和發展組織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7806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全球化對</a:t>
            </a:r>
            <a:r>
              <a:rPr lang="zh-TW" altLang="en-US" sz="4800" u="sng" dirty="0" smtClean="0">
                <a:solidFill>
                  <a:schemeClr val="accent6">
                    <a:lumMod val="75000"/>
                  </a:schemeClr>
                </a:solidFill>
              </a:rPr>
              <a:t>世界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性別平等教育的影響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6816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en-US" sz="3200" dirty="0" smtClean="0"/>
              <a:t>（一）</a:t>
            </a:r>
            <a:r>
              <a:rPr lang="zh-TW" altLang="en-US" sz="3200" dirty="0" smtClean="0"/>
              <a:t>經濟全球化造成性別平等教育政策的消退</a:t>
            </a:r>
            <a:r>
              <a:rPr lang="zh-TW" altLang="en-US" sz="3200" dirty="0" smtClean="0"/>
              <a:t>：</a:t>
            </a:r>
            <a:endParaRPr lang="en-US" altLang="zh-TW" sz="3200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TW" altLang="en-US" dirty="0" smtClean="0"/>
              <a:t>受全球化的影響，各國利用教育作為提升國家經濟競爭力的策略，內容</a:t>
            </a:r>
            <a:r>
              <a:rPr lang="zh-TW" altLang="en-US" dirty="0" smtClean="0">
                <a:solidFill>
                  <a:srgbClr val="FF0000"/>
                </a:solidFill>
              </a:rPr>
              <a:t>以提升科技科學為主</a:t>
            </a:r>
            <a:r>
              <a:rPr lang="zh-TW" altLang="en-US" dirty="0" smtClean="0"/>
              <a:t>導致性別平等教育推動減速。</a:t>
            </a:r>
            <a:endParaRPr lang="en-US" altLang="zh-TW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TW" altLang="en-US" dirty="0" smtClean="0"/>
              <a:t>性別平等議題被隱沒在政治與經濟全球化的浪潮下，各國原所推動的性別平等教育政策，因而產生嚴重的失衡現象。</a:t>
            </a:r>
            <a:endParaRPr lang="en-US" altLang="zh-TW" dirty="0" smtClean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TW" altLang="en-US" b="1" u="sng" dirty="0" smtClean="0"/>
              <a:t>聯合國並末將此議題核心化，也無正式的常設機構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TW" altLang="en-US" dirty="0" smtClean="0"/>
              <a:t>婦女世界會議非聯合國的常設單位，缺乏落實執行的策略，性別平等常附著在大方案之中，使性別平等議題變為次要元素。</a:t>
            </a:r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589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478970"/>
            <a:ext cx="10515600" cy="590731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TW" altLang="en-US" sz="3200" dirty="0" smtClean="0"/>
              <a:t>（二）全球化惡化教育上性別不平等現象：</a:t>
            </a:r>
            <a:endParaRPr lang="en-US" altLang="zh-TW" sz="3200" dirty="0" smtClean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TW" altLang="en-US" b="1" dirty="0" smtClean="0"/>
              <a:t>資訊科技</a:t>
            </a:r>
            <a:r>
              <a:rPr lang="zh-TW" altLang="en-US" dirty="0" smtClean="0"/>
              <a:t>重新塑造的性別不平等，連帶惡化教育上的性別不平等現象。</a:t>
            </a:r>
            <a:endParaRPr lang="en-US" altLang="zh-TW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TW" altLang="en-US" dirty="0" smtClean="0"/>
              <a:t>企業投資課程之目的與內容，只為企業培育更具管理與營利潛能的人才，因此</a:t>
            </a:r>
            <a:r>
              <a:rPr lang="zh-TW" altLang="en-US" dirty="0" smtClean="0">
                <a:solidFill>
                  <a:srgbClr val="FF0000"/>
                </a:solidFill>
              </a:rPr>
              <a:t>重視科技學科而輕忽人文社會學科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TW" altLang="en-US" dirty="0" smtClean="0"/>
              <a:t>性別平等議題與種族、階級、社會階層、特殊性等議題相互糾葛時，因</a:t>
            </a:r>
            <a:r>
              <a:rPr lang="zh-TW" altLang="en-US" dirty="0" smtClean="0">
                <a:solidFill>
                  <a:srgbClr val="FF0000"/>
                </a:solidFill>
              </a:rPr>
              <a:t>男性主導政治</a:t>
            </a:r>
            <a:r>
              <a:rPr lang="zh-TW" altLang="en-US" dirty="0" smtClean="0"/>
              <a:t>下，政治優先與行事便宜問題，反造成性別平等議題被邊緣化。</a:t>
            </a:r>
            <a:endParaRPr lang="en-US" altLang="zh-TW" dirty="0" smtClean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TW" altLang="en-US" dirty="0" smtClean="0"/>
              <a:t>性別歧視與不平等現象也跨越國家邊界，流動到各國，讓諸多婦女因全球化效應而淪為新低階層。</a:t>
            </a:r>
            <a:endParaRPr lang="en-US" altLang="zh-TW" dirty="0" smtClean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勞工遷移、異國通婚、新移民之子的出生</a:t>
            </a:r>
            <a:r>
              <a:rPr lang="zh-TW" altLang="en-US" dirty="0" smtClean="0"/>
              <a:t>，讓各國的教育與文化受到挑戰。國家為了解決因移民、通婚、外籍勞工等產生的族群融合問題，在教育政策與措施上，往往刻意忽略性別，以及與其相關的因素。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87179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性別平等教育的轉機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 smtClean="0"/>
              <a:t>拓展性別議題並連接種族、社會階層等多元議題，使全球重要議題與性別平等議題交互重疊。</a:t>
            </a:r>
            <a:endParaRPr lang="en-US" altLang="zh-TW" dirty="0" smtClean="0"/>
          </a:p>
          <a:p>
            <a:pPr>
              <a:lnSpc>
                <a:spcPct val="100000"/>
              </a:lnSpc>
            </a:pPr>
            <a:r>
              <a:rPr lang="zh-TW" altLang="en-US" dirty="0" smtClean="0"/>
              <a:t>強化跨國聯盟的功能，持續推動性別平等教育。</a:t>
            </a:r>
            <a:endParaRPr lang="en-US" altLang="zh-TW" dirty="0" smtClean="0"/>
          </a:p>
          <a:p>
            <a:pPr>
              <a:lnSpc>
                <a:spcPct val="100000"/>
              </a:lnSpc>
            </a:pPr>
            <a:r>
              <a:rPr lang="zh-TW" altLang="en-US" dirty="0" smtClean="0"/>
              <a:t>藉由經濟合作的需求，也可以促使諸多國家將性別平等議題列入經濟發展的目標中。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5624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台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</a:rPr>
              <a:t>灣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性別平等的推動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07571" y="1690687"/>
            <a:ext cx="5181600" cy="466656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zh-TW" altLang="en-US" dirty="0" smtClean="0"/>
              <a:t>發展起源</a:t>
            </a:r>
            <a:endParaRPr lang="en-US" altLang="zh-TW" dirty="0" smtClean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zh-TW" altLang="en-US" sz="2600" dirty="0" smtClean="0"/>
              <a:t>人權觀點，依</a:t>
            </a:r>
            <a:r>
              <a:rPr lang="en-US" altLang="zh-TW" sz="2600" dirty="0" smtClean="0"/>
              <a:t>〈</a:t>
            </a:r>
            <a:r>
              <a:rPr lang="zh-TW" altLang="en-US" sz="2600" dirty="0" smtClean="0"/>
              <a:t>憲法</a:t>
            </a:r>
            <a:r>
              <a:rPr lang="en-US" altLang="zh-TW" sz="2600" dirty="0" smtClean="0"/>
              <a:t>〉</a:t>
            </a:r>
            <a:r>
              <a:rPr lang="zh-TW" altLang="en-US" sz="2600" dirty="0" smtClean="0"/>
              <a:t>第</a:t>
            </a:r>
            <a:r>
              <a:rPr lang="en-US" altLang="zh-TW" sz="2600" dirty="0" smtClean="0"/>
              <a:t>7</a:t>
            </a:r>
            <a:r>
              <a:rPr lang="zh-TW" altLang="en-US" sz="2600" dirty="0" smtClean="0"/>
              <a:t> 條、第 </a:t>
            </a:r>
            <a:r>
              <a:rPr lang="en-US" altLang="zh-TW" sz="2600" dirty="0" smtClean="0"/>
              <a:t>159</a:t>
            </a:r>
            <a:r>
              <a:rPr lang="zh-TW" altLang="en-US" sz="2600" dirty="0" smtClean="0"/>
              <a:t>條「國民受教育機會一律平等，從人權角度出發，申張男女皆擁有平等受教權。</a:t>
            </a:r>
            <a:endParaRPr lang="en-US" altLang="zh-TW" sz="2600" dirty="0" smtClean="0"/>
          </a:p>
          <a:p>
            <a:pPr>
              <a:lnSpc>
                <a:spcPct val="110000"/>
              </a:lnSpc>
            </a:pPr>
            <a:r>
              <a:rPr lang="zh-TW" altLang="en-US" dirty="0" smtClean="0"/>
              <a:t>發展助力</a:t>
            </a:r>
            <a:endParaRPr lang="en-US" altLang="zh-TW" dirty="0" smtClean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zh-TW" altLang="en-US" sz="2600" dirty="0" smtClean="0"/>
              <a:t>全球發展趨勢，資訊傳輸，國際性別平等教育訊息湧入臺灣</a:t>
            </a:r>
            <a:endParaRPr lang="en-US" altLang="zh-TW" sz="2600" dirty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zh-TW" altLang="en-US" sz="2600" dirty="0" smtClean="0"/>
              <a:t>本土婦女團體與學術研究單位推動性別意識覺醒的社會運動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sz="2000" dirty="0" smtClean="0"/>
              <a:t>＊右圖為性別平等在台灣的推動歷程。</a:t>
            </a:r>
            <a:endParaRPr lang="en-US" altLang="zh-TW" sz="2000" dirty="0" smtClean="0"/>
          </a:p>
          <a:p>
            <a:pPr marL="0" indent="0">
              <a:buNone/>
            </a:pPr>
            <a:endParaRPr lang="en-US" altLang="zh-TW" dirty="0" smtClean="0">
              <a:ea typeface="新細明體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01924188"/>
              </p:ext>
            </p:extLst>
          </p:nvPr>
        </p:nvGraphicFramePr>
        <p:xfrm>
          <a:off x="6197600" y="841830"/>
          <a:ext cx="5776686" cy="5654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229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全球化對</a:t>
            </a:r>
            <a:r>
              <a:rPr lang="zh-TW" altLang="en-US" sz="4800" u="sng" dirty="0" smtClean="0">
                <a:solidFill>
                  <a:schemeClr val="accent6">
                    <a:lumMod val="75000"/>
                  </a:schemeClr>
                </a:solidFill>
              </a:rPr>
              <a:t>台</a:t>
            </a:r>
            <a:r>
              <a:rPr lang="zh-TW" altLang="en-US" sz="4800" u="sng" dirty="0">
                <a:solidFill>
                  <a:schemeClr val="accent6">
                    <a:lumMod val="75000"/>
                  </a:schemeClr>
                </a:solidFill>
              </a:rPr>
              <a:t>灣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性別平等教育的影響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8588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TW" altLang="en-US" dirty="0" smtClean="0"/>
              <a:t>（一）</a:t>
            </a:r>
            <a:r>
              <a:rPr lang="zh-TW" altLang="en-US" dirty="0" smtClean="0"/>
              <a:t>性別平等教育政策的被侵蝕現象</a:t>
            </a:r>
            <a:endParaRPr lang="en-US" altLang="zh-TW" dirty="0" smtClean="0"/>
          </a:p>
          <a:p>
            <a:pPr>
              <a:lnSpc>
                <a:spcPct val="120000"/>
              </a:lnSpc>
            </a:pPr>
            <a:r>
              <a:rPr lang="zh-TW" altLang="en-US" sz="2400" dirty="0" smtClean="0"/>
              <a:t>源由－－經濟全球化的壓力，教育追求經濟發展，性別平等議題因而被嚴重掃除在國家經濟發展政策之外。</a:t>
            </a:r>
            <a:endParaRPr lang="en-US" altLang="zh-TW" sz="2400" dirty="0" smtClean="0"/>
          </a:p>
          <a:p>
            <a:pPr>
              <a:lnSpc>
                <a:spcPct val="120000"/>
              </a:lnSpc>
            </a:pPr>
            <a:r>
              <a:rPr lang="zh-TW" altLang="en-US" sz="2400" dirty="0" smtClean="0"/>
              <a:t>現象</a:t>
            </a:r>
            <a:r>
              <a:rPr lang="zh-TW" altLang="en-US" sz="2400" dirty="0" smtClean="0"/>
              <a:t>－</a:t>
            </a:r>
            <a:r>
              <a:rPr lang="zh-TW" altLang="en-US" sz="2400" dirty="0"/>
              <a:t>－</a:t>
            </a:r>
            <a:r>
              <a:rPr lang="zh-TW" altLang="en-US" sz="2400" dirty="0" smtClean="0"/>
              <a:t>系中的階層化，有助於經濟發展的科系， 成為學校主流，</a:t>
            </a:r>
            <a:r>
              <a:rPr lang="zh-TW" altLang="en-US" sz="2400" u="sng" dirty="0" smtClean="0"/>
              <a:t>人文科系淪為學校較不重視， 甚至成為邊緣學系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>
              <a:lnSpc>
                <a:spcPct val="120000"/>
              </a:lnSpc>
            </a:pPr>
            <a:r>
              <a:rPr lang="zh-TW" altLang="en-US" sz="2400" dirty="0" smtClean="0"/>
              <a:t>後果</a:t>
            </a:r>
            <a:r>
              <a:rPr lang="zh-TW" altLang="en-US" sz="2400" dirty="0" smtClean="0"/>
              <a:t>－</a:t>
            </a:r>
            <a:r>
              <a:rPr lang="zh-TW" altLang="en-US" sz="2400" dirty="0"/>
              <a:t>－</a:t>
            </a:r>
            <a:endParaRPr lang="en-US" altLang="zh-TW" sz="2400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TW" altLang="en-US" sz="1900" dirty="0" smtClean="0"/>
              <a:t>傳統以性別做為選擇就科系的現象存在，女性就 數理與資訊科技等領域的比例低於男性。</a:t>
            </a:r>
            <a:endParaRPr lang="en-US" altLang="zh-TW" sz="1900" dirty="0" smtClean="0"/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TW" altLang="en-US" sz="1900" dirty="0" smtClean="0"/>
              <a:t>職場上，女性顯然無法在經濟社會上，獲取平等的就業與工作機會，女性就業多半為職位及技術性較低之性質， 反而造成女性新貧現象，嚴重侵害女性生活及生存。</a:t>
            </a:r>
            <a:endParaRPr lang="en-US" altLang="zh-TW" sz="1900" dirty="0" smtClean="0"/>
          </a:p>
          <a:p>
            <a:pPr marL="0" indent="0" algn="ctr">
              <a:lnSpc>
                <a:spcPct val="120000"/>
              </a:lnSpc>
              <a:buNone/>
            </a:pPr>
            <a:r>
              <a:rPr lang="en-US" altLang="zh-TW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→</a:t>
            </a:r>
            <a:r>
              <a:rPr lang="zh-TW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「全球化」為旗幟所實施的教育改革，反而促使性別平等教育在其中稀釋不見。</a:t>
            </a:r>
          </a:p>
        </p:txBody>
      </p:sp>
    </p:spTree>
    <p:extLst>
      <p:ext uri="{BB962C8B-B14F-4D97-AF65-F5344CB8AC3E}">
        <p14:creationId xmlns:p14="http://schemas.microsoft.com/office/powerpoint/2010/main" val="281633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What is 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全球化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9719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zh-TW" altLang="zh-TW" dirty="0" smtClean="0"/>
              <a:t>全球化</a:t>
            </a:r>
            <a:r>
              <a:rPr lang="zh-TW" altLang="zh-TW" dirty="0"/>
              <a:t>指涉的是全球往來聯繫的擴張化、深入化與迅速</a:t>
            </a:r>
            <a:r>
              <a:rPr lang="zh-TW" altLang="zh-TW" dirty="0" smtClean="0"/>
              <a:t>化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zh-TW" altLang="zh-TW" dirty="0" smtClean="0"/>
              <a:t>一種</a:t>
            </a:r>
            <a:r>
              <a:rPr lang="zh-TW" altLang="zh-TW" dirty="0"/>
              <a:t>社會過程</a:t>
            </a:r>
            <a:r>
              <a:rPr lang="zh-TW" altLang="zh-TW" dirty="0" smtClean="0"/>
              <a:t>，地</a:t>
            </a:r>
            <a:r>
              <a:rPr lang="zh-TW" altLang="zh-TW" dirty="0"/>
              <a:t>理對社會和文化安排的束縛絳低，而人們也逐漸意識到這種束縛正在降</a:t>
            </a:r>
            <a:r>
              <a:rPr lang="zh-TW" altLang="zh-TW" dirty="0" smtClean="0"/>
              <a:t>低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zh-TW" altLang="en-US" dirty="0" smtClean="0"/>
              <a:t>跨國界、</a:t>
            </a:r>
            <a:r>
              <a:rPr lang="zh-TW" altLang="zh-TW" dirty="0" smtClean="0"/>
              <a:t>全球</a:t>
            </a:r>
            <a:r>
              <a:rPr lang="zh-TW" altLang="zh-TW" dirty="0"/>
              <a:t>同一步調、空間的鄰近</a:t>
            </a:r>
            <a:r>
              <a:rPr lang="zh-TW" altLang="zh-TW" dirty="0" smtClean="0"/>
              <a:t>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zh-TW" altLang="zh-TW" dirty="0" smtClean="0"/>
              <a:t>日常生活</a:t>
            </a:r>
            <a:r>
              <a:rPr lang="zh-TW" altLang="zh-TW" dirty="0"/>
              <a:t>行為的疆界瓦解，這些行為發生在經濟、資訊、生態、技術、跨文化衝突和公民社會等</a:t>
            </a:r>
            <a:r>
              <a:rPr lang="zh-TW" altLang="zh-TW" dirty="0" smtClean="0"/>
              <a:t>面</a:t>
            </a:r>
            <a:r>
              <a:rPr lang="zh-TW" altLang="en-US" dirty="0" smtClean="0"/>
              <a:t>向。</a:t>
            </a:r>
            <a:endParaRPr lang="en-US" altLang="zh-TW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zh-TW" altLang="zh-TW" dirty="0" smtClean="0"/>
              <a:t>民族</a:t>
            </a:r>
            <a:r>
              <a:rPr lang="zh-TW" altLang="zh-TW" dirty="0"/>
              <a:t>國家和民族社會的統一性崩解</a:t>
            </a:r>
            <a:r>
              <a:rPr lang="zh-TW" altLang="zh-TW" dirty="0" smtClean="0"/>
              <a:t>了</a:t>
            </a:r>
            <a:r>
              <a:rPr lang="zh-TW" altLang="en-US" dirty="0" smtClean="0"/>
              <a:t>，</a:t>
            </a:r>
            <a:r>
              <a:rPr lang="zh-TW" altLang="en-US" dirty="0"/>
              <a:t>取代</a:t>
            </a:r>
            <a:r>
              <a:rPr lang="zh-TW" altLang="zh-TW" dirty="0" smtClean="0"/>
              <a:t>的</a:t>
            </a:r>
            <a:r>
              <a:rPr lang="zh-TW" altLang="zh-TW" dirty="0"/>
              <a:t>是新型態的權力和競爭關係，以及民族國家的機構和行動</a:t>
            </a:r>
            <a:r>
              <a:rPr lang="zh-TW" altLang="zh-TW" dirty="0" smtClean="0"/>
              <a:t>者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zh-TW" altLang="zh-TW" dirty="0" smtClean="0"/>
              <a:t>全球化</a:t>
            </a:r>
            <a:r>
              <a:rPr lang="zh-TW" altLang="zh-TW" dirty="0"/>
              <a:t>表現在市場、資源、資訊科技與生態環境等四</a:t>
            </a:r>
            <a:r>
              <a:rPr lang="zh-TW" altLang="zh-TW" dirty="0" smtClean="0"/>
              <a:t>面向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→</a:t>
            </a:r>
            <a:r>
              <a:rPr lang="zh-TW" altLang="zh-TW" dirty="0" smtClean="0"/>
              <a:t>「</a:t>
            </a:r>
            <a:r>
              <a:rPr lang="zh-TW" altLang="zh-TW" dirty="0"/>
              <a:t>縮小世界」、「消除國界</a:t>
            </a:r>
            <a:r>
              <a:rPr lang="zh-TW" altLang="zh-TW" dirty="0" smtClean="0"/>
              <a:t>」</a:t>
            </a:r>
            <a:r>
              <a:rPr lang="en-US" altLang="zh-TW" dirty="0">
                <a:latin typeface="新細明體" panose="02020500000000000000" pitchFamily="18" charset="-120"/>
              </a:rPr>
              <a:t> </a:t>
            </a:r>
            <a:r>
              <a:rPr lang="en-US" altLang="zh-TW" dirty="0" smtClean="0">
                <a:latin typeface="新細明體" panose="02020500000000000000" pitchFamily="18" charset="-120"/>
              </a:rPr>
              <a:t>→</a:t>
            </a:r>
            <a:r>
              <a:rPr lang="zh-TW" altLang="zh-TW" dirty="0" smtClean="0"/>
              <a:t>「</a:t>
            </a:r>
            <a:r>
              <a:rPr lang="zh-TW" altLang="zh-TW" dirty="0"/>
              <a:t>麥世界」（</a:t>
            </a:r>
            <a:r>
              <a:rPr lang="en-US" altLang="zh-TW" dirty="0" err="1"/>
              <a:t>McWorld</a:t>
            </a:r>
            <a:r>
              <a:rPr lang="zh-TW" altLang="zh-TW" dirty="0" smtClean="0"/>
              <a:t>）</a:t>
            </a:r>
            <a:r>
              <a:rPr lang="en-US" altLang="zh-TW" dirty="0">
                <a:latin typeface="新細明體" panose="02020500000000000000" pitchFamily="18" charset="-120"/>
              </a:rPr>
              <a:t> →</a:t>
            </a:r>
            <a:r>
              <a:rPr lang="zh-TW" altLang="zh-TW" dirty="0" smtClean="0"/>
              <a:t>一個</a:t>
            </a:r>
            <a:r>
              <a:rPr lang="zh-TW" altLang="zh-TW" dirty="0"/>
              <a:t>超國界、超意識型態、超文化的大同世界</a:t>
            </a:r>
            <a:r>
              <a:rPr lang="zh-TW" altLang="zh-TW" dirty="0" smtClean="0"/>
              <a:t>，啟蒙</a:t>
            </a:r>
            <a:r>
              <a:rPr lang="zh-TW" altLang="zh-TW" dirty="0"/>
              <a:t>主義的理想國因而有實現的可能。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49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478971"/>
            <a:ext cx="10515600" cy="5697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（二）</a:t>
            </a:r>
            <a:r>
              <a:rPr lang="zh-TW" altLang="en-US" dirty="0" smtClean="0"/>
              <a:t>臺灣教育新浮現的性別不平等現象</a:t>
            </a:r>
            <a:endParaRPr lang="en-US" altLang="zh-TW" dirty="0" smtClean="0"/>
          </a:p>
          <a:p>
            <a:pPr>
              <a:lnSpc>
                <a:spcPct val="100000"/>
              </a:lnSpc>
            </a:pPr>
            <a:r>
              <a:rPr lang="zh-TW" altLang="en-US" sz="2400" dirty="0" smtClean="0"/>
              <a:t>源由－－台灣外籍配偶或女性勞工比例增多，伴隨國籍、女性角色產生的不平等對待，成為性別不平等、經濟不公，以及種族歧視的對象。</a:t>
            </a:r>
            <a:endParaRPr lang="en-US" altLang="zh-TW" sz="2400" dirty="0" smtClean="0"/>
          </a:p>
          <a:p>
            <a:pPr>
              <a:lnSpc>
                <a:spcPct val="100000"/>
              </a:lnSpc>
            </a:pPr>
            <a:r>
              <a:rPr lang="zh-TW" altLang="en-US" sz="2400" dirty="0" smtClean="0"/>
              <a:t>現象</a:t>
            </a:r>
            <a:r>
              <a:rPr lang="zh-TW" altLang="en-US" sz="2400" dirty="0" smtClean="0"/>
              <a:t>－</a:t>
            </a:r>
            <a:r>
              <a:rPr lang="zh-TW" altLang="en-US" sz="2400" dirty="0"/>
              <a:t>－</a:t>
            </a:r>
            <a:r>
              <a:rPr lang="zh-TW" altLang="en-US" sz="2400" dirty="0" smtClean="0"/>
              <a:t>政府針對新移民子女的教育方案，多以進行「</a:t>
            </a:r>
            <a:r>
              <a:rPr lang="zh-TW" altLang="en-US" sz="2400" b="1" dirty="0" smtClean="0"/>
              <a:t>矯治</a:t>
            </a:r>
            <a:r>
              <a:rPr lang="zh-TW" altLang="en-US" sz="2400" dirty="0" smtClean="0"/>
              <a:t>」為目標，無形將新移民之子女教育，關注在「</a:t>
            </a:r>
            <a:r>
              <a:rPr lang="zh-TW" altLang="en-US" sz="2400" dirty="0" smtClean="0">
                <a:solidFill>
                  <a:srgbClr val="FF0000"/>
                </a:solidFill>
              </a:rPr>
              <a:t>發展遲緩</a:t>
            </a:r>
            <a:r>
              <a:rPr lang="zh-TW" altLang="en-US" sz="2400" dirty="0" smtClean="0"/>
              <a:t>」、「</a:t>
            </a:r>
            <a:r>
              <a:rPr lang="zh-TW" altLang="en-US" sz="2400" dirty="0" smtClean="0">
                <a:solidFill>
                  <a:srgbClr val="FF0000"/>
                </a:solidFill>
              </a:rPr>
              <a:t>適應不良</a:t>
            </a:r>
            <a:r>
              <a:rPr lang="zh-TW" altLang="en-US" sz="2400" dirty="0" smtClean="0"/>
              <a:t>」、「</a:t>
            </a:r>
            <a:r>
              <a:rPr lang="zh-TW" altLang="en-US" sz="2400" dirty="0" smtClean="0">
                <a:solidFill>
                  <a:srgbClr val="FF0000"/>
                </a:solidFill>
              </a:rPr>
              <a:t>課業落後</a:t>
            </a:r>
            <a:r>
              <a:rPr lang="zh-TW" altLang="en-US" sz="2400" dirty="0" smtClean="0"/>
              <a:t>」等問題， 擔心他們會造成臺灣未來人口素質下降、造成社會問題。</a:t>
            </a:r>
            <a:endParaRPr lang="en-US" altLang="zh-TW" sz="2400" dirty="0" smtClean="0"/>
          </a:p>
          <a:p>
            <a:pPr>
              <a:lnSpc>
                <a:spcPct val="100000"/>
              </a:lnSpc>
            </a:pPr>
            <a:r>
              <a:rPr lang="zh-TW" altLang="en-US" sz="2400" dirty="0" smtClean="0"/>
              <a:t>後果－－將他們刻劃為不利社會發展的負面角色，而這種結果又歸因於他們的外籍家庭背景，更使他們背負起不利於臺灣性別平等教育發展的枷鎖。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115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全球化影響的層面，無遠弗屆，從生活型態的改變至社群網路的建構方式、至我們的教學理念到學子的學習型態，全球化固然是無法停止的湍流，而我們如何因應才足以顯得台灣的教育是否成功。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371" y="3191760"/>
            <a:ext cx="10798857" cy="624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22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2042319"/>
            <a:ext cx="9144000" cy="2387600"/>
          </a:xfrm>
        </p:spPr>
        <p:txBody>
          <a:bodyPr/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謝謝各位的聆聽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11086" y="4618038"/>
            <a:ext cx="9144000" cy="1655762"/>
          </a:xfrm>
        </p:spPr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組員：亷千儀　李芷庭　吳佩蓁　陳郁文　林詩倩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104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 txBox="1">
            <a:spLocks/>
          </p:cNvSpPr>
          <p:nvPr/>
        </p:nvSpPr>
        <p:spPr>
          <a:xfrm>
            <a:off x="708479" y="517208"/>
            <a:ext cx="10515600" cy="4797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zh-TW" altLang="zh-TW" dirty="0"/>
              <a:t>綜合上述</a:t>
            </a:r>
            <a:r>
              <a:rPr lang="en-US" altLang="zh-TW" dirty="0"/>
              <a:t> , </a:t>
            </a:r>
            <a:r>
              <a:rPr lang="zh-TW" altLang="zh-TW" dirty="0"/>
              <a:t>全球化造成全世界各國在政治、經濟、社會、文化、宗教、種族、金融、貿易等面向的巨大交流與改變，世界各國在政治、經濟、社會、金融、文化、宗教等面向的發展也越來越相互影響、相互依賴，並產生</a:t>
            </a:r>
            <a:r>
              <a:rPr lang="zh-TW" altLang="zh-TW" b="1" dirty="0"/>
              <a:t>同步</a:t>
            </a:r>
            <a:r>
              <a:rPr lang="zh-TW" altLang="zh-TW" dirty="0"/>
              <a:t>、</a:t>
            </a:r>
            <a:r>
              <a:rPr lang="zh-TW" altLang="zh-TW" b="1" dirty="0"/>
              <a:t>類似或同質的發展傾向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>
              <a:lnSpc>
                <a:spcPct val="100000"/>
              </a:lnSpc>
            </a:pPr>
            <a:r>
              <a:rPr lang="zh-TW" altLang="zh-TW" dirty="0" smtClean="0"/>
              <a:t>根據</a:t>
            </a:r>
            <a:r>
              <a:rPr lang="zh-TW" altLang="zh-TW" dirty="0"/>
              <a:t>上述，教育發展在全球化影響下可能會朝向同質化、去國家化</a:t>
            </a:r>
            <a:r>
              <a:rPr lang="zh-TW" altLang="zh-TW" dirty="0" smtClean="0"/>
              <a:t>、</a:t>
            </a:r>
            <a:r>
              <a:rPr lang="zh-TW" altLang="en-US" dirty="0"/>
              <a:t>教育</a:t>
            </a:r>
            <a:r>
              <a:rPr lang="zh-TW" altLang="zh-TW" dirty="0" smtClean="0"/>
              <a:t>市場</a:t>
            </a:r>
            <a:r>
              <a:rPr lang="zh-TW" altLang="zh-TW" dirty="0"/>
              <a:t>化。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9099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全球化教育的危機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?!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5583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zh-TW" b="1" dirty="0"/>
              <a:t>去國家</a:t>
            </a:r>
            <a:r>
              <a:rPr lang="zh-TW" altLang="zh-TW" b="1" dirty="0" smtClean="0"/>
              <a:t>化</a:t>
            </a:r>
            <a:r>
              <a:rPr lang="en-US" altLang="zh-TW" b="1" dirty="0" smtClean="0"/>
              <a:t>---</a:t>
            </a:r>
            <a:r>
              <a:rPr lang="zh-TW" altLang="zh-TW" dirty="0" smtClean="0"/>
              <a:t>國界</a:t>
            </a:r>
            <a:r>
              <a:rPr lang="zh-TW" altLang="zh-TW" dirty="0"/>
              <a:t>模糊與認同</a:t>
            </a:r>
            <a:r>
              <a:rPr lang="zh-TW" altLang="zh-TW" dirty="0" smtClean="0"/>
              <a:t>危機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lvl="0" indent="-514350">
              <a:buFont typeface="+mj-lt"/>
              <a:buAutoNum type="arabicPeriod"/>
            </a:pPr>
            <a:r>
              <a:rPr lang="zh-TW" altLang="zh-TW" b="1" dirty="0" smtClean="0"/>
              <a:t>同</a:t>
            </a:r>
            <a:r>
              <a:rPr lang="zh-TW" altLang="zh-TW" b="1" dirty="0"/>
              <a:t>質化與標準化</a:t>
            </a:r>
            <a:r>
              <a:rPr lang="en-US" altLang="zh-TW" dirty="0" smtClean="0"/>
              <a:t>---</a:t>
            </a:r>
            <a:r>
              <a:rPr lang="zh-TW" altLang="zh-TW" dirty="0" smtClean="0"/>
              <a:t>政治</a:t>
            </a:r>
            <a:r>
              <a:rPr lang="zh-TW" altLang="zh-TW" dirty="0"/>
              <a:t>、經濟、文化、物質、符號、市場、意識型態、宗教等一致</a:t>
            </a:r>
            <a:r>
              <a:rPr lang="zh-TW" altLang="zh-TW" dirty="0" smtClean="0"/>
              <a:t>化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lvl="0" indent="-514350">
              <a:buFont typeface="+mj-lt"/>
              <a:buAutoNum type="arabicPeriod"/>
            </a:pPr>
            <a:r>
              <a:rPr lang="zh-TW" altLang="en-US" b="1" dirty="0" smtClean="0">
                <a:hlinkClick r:id="rId2" action="ppaction://hlinksldjump"/>
              </a:rPr>
              <a:t>教育市場化</a:t>
            </a:r>
            <a:endParaRPr lang="zh-TW" altLang="zh-TW" b="1" dirty="0"/>
          </a:p>
          <a:p>
            <a:pPr lvl="0"/>
            <a:endParaRPr lang="en-US" altLang="zh-TW" dirty="0" smtClean="0"/>
          </a:p>
          <a:p>
            <a:pPr lvl="0">
              <a:lnSpc>
                <a:spcPct val="110000"/>
              </a:lnSpc>
            </a:pPr>
            <a:r>
              <a:rPr lang="zh-TW" altLang="zh-TW" dirty="0" smtClean="0"/>
              <a:t>支持者</a:t>
            </a:r>
            <a:r>
              <a:rPr lang="en-US" altLang="zh-TW" dirty="0">
                <a:latin typeface="新細明體" panose="02020500000000000000" pitchFamily="18" charset="-120"/>
              </a:rPr>
              <a:t>→</a:t>
            </a:r>
            <a:r>
              <a:rPr lang="zh-TW" altLang="zh-TW" dirty="0" smtClean="0"/>
              <a:t>全球化經濟是「世界主義」的自由貿易</a:t>
            </a:r>
            <a:r>
              <a:rPr lang="zh-TW" altLang="en-US" dirty="0" smtClean="0"/>
              <a:t>。</a:t>
            </a:r>
            <a:endParaRPr lang="zh-TW" altLang="zh-TW" dirty="0" smtClean="0"/>
          </a:p>
          <a:p>
            <a:pPr>
              <a:lnSpc>
                <a:spcPct val="110000"/>
              </a:lnSpc>
            </a:pPr>
            <a:r>
              <a:rPr lang="zh-TW" altLang="zh-TW" dirty="0" smtClean="0"/>
              <a:t>批評者</a:t>
            </a:r>
            <a:r>
              <a:rPr lang="en-US" altLang="zh-TW" dirty="0" smtClean="0">
                <a:latin typeface="新細明體" panose="02020500000000000000" pitchFamily="18" charset="-120"/>
              </a:rPr>
              <a:t>→</a:t>
            </a:r>
            <a:r>
              <a:rPr lang="zh-TW" altLang="zh-TW" dirty="0" smtClean="0"/>
              <a:t>超越全世界各國國界的巨型資本主義組織（或財團）的宰制邏輯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482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478971"/>
            <a:ext cx="10515600" cy="569799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zh-TW" dirty="0" err="1" smtClean="0"/>
              <a:t>Carnoy</a:t>
            </a:r>
            <a:r>
              <a:rPr lang="en-US" altLang="zh-TW" dirty="0" smtClean="0"/>
              <a:t> </a:t>
            </a:r>
            <a:r>
              <a:rPr lang="zh-TW" altLang="zh-TW" dirty="0" smtClean="0"/>
              <a:t>以及</a:t>
            </a:r>
            <a:r>
              <a:rPr lang="en-US" altLang="zh-TW" dirty="0" smtClean="0"/>
              <a:t>Castells</a:t>
            </a:r>
            <a:r>
              <a:rPr lang="zh-TW" altLang="zh-TW" dirty="0" smtClean="0"/>
              <a:t>（</a:t>
            </a:r>
            <a:r>
              <a:rPr lang="en-US" altLang="zh-TW" dirty="0" smtClean="0"/>
              <a:t>2001</a:t>
            </a:r>
            <a:r>
              <a:rPr lang="zh-TW" altLang="zh-TW" dirty="0" smtClean="0"/>
              <a:t>）認為：全球化在教育方面最重要的影響是來自於</a:t>
            </a:r>
            <a:r>
              <a:rPr lang="zh-TW" altLang="zh-TW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國家對知識與教育文化的控制</a:t>
            </a:r>
            <a:r>
              <a:rPr lang="en-US" altLang="zh-TW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dirty="0" smtClean="0"/>
              <a:t>, </a:t>
            </a:r>
            <a:r>
              <a:rPr lang="zh-TW" altLang="zh-TW" dirty="0" smtClean="0"/>
              <a:t>原因有三</a:t>
            </a:r>
            <a:r>
              <a:rPr lang="zh-TW" altLang="en-US" dirty="0"/>
              <a:t>：</a:t>
            </a:r>
            <a:endParaRPr lang="zh-TW" altLang="zh-TW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zh-TW" altLang="en-US" dirty="0" smtClean="0"/>
              <a:t>（</a:t>
            </a:r>
            <a:r>
              <a:rPr lang="en-US" altLang="zh-TW" dirty="0" smtClean="0"/>
              <a:t>1</a:t>
            </a:r>
            <a:r>
              <a:rPr lang="zh-TW" altLang="en-US" dirty="0" smtClean="0"/>
              <a:t>）</a:t>
            </a:r>
            <a:r>
              <a:rPr lang="zh-TW" altLang="zh-TW" dirty="0" smtClean="0"/>
              <a:t>知識生產與傳播的過程中受到資本主義價值與規準的重大影響，而</a:t>
            </a:r>
            <a:r>
              <a:rPr lang="zh-TW" altLang="zh-TW" dirty="0" smtClean="0">
                <a:solidFill>
                  <a:srgbClr val="FF0000"/>
                </a:solidFill>
              </a:rPr>
              <a:t>資本主義的價值規準趨向全球化</a:t>
            </a:r>
            <a:r>
              <a:rPr lang="zh-TW" altLang="en-US" dirty="0" smtClean="0"/>
              <a:t>。</a:t>
            </a:r>
            <a:endParaRPr lang="zh-TW" altLang="zh-TW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zh-TW" altLang="en-US" dirty="0" smtClean="0"/>
              <a:t>（</a:t>
            </a:r>
            <a:r>
              <a:rPr lang="en-US" altLang="zh-TW" dirty="0" smtClean="0"/>
              <a:t>2</a:t>
            </a:r>
            <a:r>
              <a:rPr lang="zh-TW" altLang="en-US" dirty="0" smtClean="0"/>
              <a:t>）</a:t>
            </a:r>
            <a:r>
              <a:rPr lang="zh-TW" altLang="zh-TW" dirty="0" smtClean="0"/>
              <a:t>許多原本受到國家統一控制的知識生產過程在全球化影響下「</a:t>
            </a:r>
            <a:r>
              <a:rPr lang="zh-TW" altLang="zh-TW" dirty="0" smtClean="0">
                <a:solidFill>
                  <a:srgbClr val="FF0000"/>
                </a:solidFill>
              </a:rPr>
              <a:t>離心化</a:t>
            </a:r>
            <a:r>
              <a:rPr lang="zh-TW" altLang="zh-TW" dirty="0" smtClean="0"/>
              <a:t>」</a:t>
            </a:r>
            <a:r>
              <a:rPr lang="zh-TW" altLang="en-US" dirty="0" smtClean="0"/>
              <a:t>。</a:t>
            </a:r>
            <a:endParaRPr lang="zh-TW" altLang="zh-TW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zh-TW" altLang="en-US" dirty="0" smtClean="0"/>
              <a:t>（</a:t>
            </a:r>
            <a:r>
              <a:rPr lang="en-US" altLang="zh-TW" dirty="0" smtClean="0"/>
              <a:t>3</a:t>
            </a:r>
            <a:r>
              <a:rPr lang="zh-TW" altLang="en-US" dirty="0" smtClean="0"/>
              <a:t>）</a:t>
            </a:r>
            <a:r>
              <a:rPr lang="zh-TW" altLang="zh-TW" dirty="0" smtClean="0"/>
              <a:t>全球化趨勢激化經濟競爭，</a:t>
            </a:r>
            <a:r>
              <a:rPr lang="zh-TW" altLang="zh-TW" dirty="0" smtClean="0">
                <a:solidFill>
                  <a:srgbClr val="FF0000"/>
                </a:solidFill>
              </a:rPr>
              <a:t>造成弱勢團體更加邊陲化</a:t>
            </a:r>
            <a:r>
              <a:rPr lang="zh-TW" altLang="zh-TW" dirty="0" smtClean="0"/>
              <a:t>，弱勢群體無法在主流價值與知識獲取認同，</a:t>
            </a:r>
            <a:r>
              <a:rPr lang="zh-TW" altLang="zh-TW" u="sng" dirty="0" smtClean="0"/>
              <a:t>因而更容易轉向非全球市場所關注的知識</a:t>
            </a:r>
            <a:r>
              <a:rPr lang="zh-TW" altLang="en-US" dirty="0" smtClean="0"/>
              <a:t>。</a:t>
            </a:r>
            <a:endParaRPr lang="zh-TW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395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教育市場化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8268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TW" altLang="en-US" dirty="0" smtClean="0"/>
              <a:t>將學校視為是教育服務的交換市場，</a:t>
            </a:r>
            <a:r>
              <a:rPr lang="zh-TW" altLang="en-US" dirty="0" smtClean="0">
                <a:solidFill>
                  <a:srgbClr val="FF0000"/>
                </a:solidFill>
              </a:rPr>
              <a:t>學生</a:t>
            </a:r>
            <a:r>
              <a:rPr lang="zh-TW" altLang="en-US" dirty="0">
                <a:solidFill>
                  <a:srgbClr val="FF0000"/>
                </a:solidFill>
              </a:rPr>
              <a:t>與家長成為擁有自主權力的消費者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而學校、教師及相關教職員則是教育服務的提供者</a:t>
            </a:r>
            <a:r>
              <a:rPr lang="zh-TW" altLang="en-US" dirty="0" smtClean="0"/>
              <a:t>，教學</a:t>
            </a:r>
            <a:r>
              <a:rPr lang="zh-TW" altLang="en-US" dirty="0"/>
              <a:t>課程及相關服務則是</a:t>
            </a:r>
            <a:r>
              <a:rPr lang="zh-TW" altLang="en-US" dirty="0" smtClean="0">
                <a:solidFill>
                  <a:srgbClr val="FF0000"/>
                </a:solidFill>
              </a:rPr>
              <a:t>產品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lnSpc>
                <a:spcPct val="100000"/>
              </a:lnSpc>
            </a:pPr>
            <a:r>
              <a:rPr lang="zh-TW" altLang="en-US" dirty="0" smtClean="0"/>
              <a:t>重視</a:t>
            </a:r>
            <a:r>
              <a:rPr lang="zh-TW" altLang="en-US" dirty="0"/>
              <a:t>效率、效益與效能，將學校</a:t>
            </a:r>
            <a:r>
              <a:rPr lang="zh-TW" altLang="en-US" dirty="0" smtClean="0"/>
              <a:t>治理當</a:t>
            </a:r>
            <a:r>
              <a:rPr lang="zh-TW" altLang="en-US" dirty="0"/>
              <a:t>作</a:t>
            </a:r>
            <a:r>
              <a:rPr lang="zh-TW" altLang="en-US" dirty="0" smtClean="0"/>
              <a:t>經營企業，尤其高等教育</a:t>
            </a:r>
            <a:r>
              <a:rPr lang="zh-TW" altLang="en-US" dirty="0"/>
              <a:t>機構希望投入最少資源發揮最大</a:t>
            </a:r>
            <a:r>
              <a:rPr lang="zh-TW" altLang="en-US" dirty="0" smtClean="0"/>
              <a:t>效益。</a:t>
            </a:r>
            <a:endParaRPr lang="zh-TW" altLang="en-US" dirty="0"/>
          </a:p>
          <a:p>
            <a:pPr>
              <a:lnSpc>
                <a:spcPct val="100000"/>
              </a:lnSpc>
            </a:pPr>
            <a:r>
              <a:rPr lang="zh-TW" altLang="en-US" b="1" dirty="0" smtClean="0"/>
              <a:t>家長</a:t>
            </a:r>
            <a:r>
              <a:rPr lang="zh-TW" altLang="en-US" b="1" dirty="0"/>
              <a:t>選擇與學校</a:t>
            </a:r>
            <a:r>
              <a:rPr lang="zh-TW" altLang="en-US" b="1" dirty="0" smtClean="0"/>
              <a:t>競爭</a:t>
            </a:r>
            <a:r>
              <a:rPr lang="zh-TW" altLang="en-US" dirty="0" smtClean="0"/>
              <a:t>可以</a:t>
            </a:r>
            <a:r>
              <a:rPr lang="zh-TW" altLang="en-US" dirty="0"/>
              <a:t>促進學校改革提升教學績效、增進教育多樣化等，能迎合學生、家長和大眾的需求與期待</a:t>
            </a:r>
            <a:r>
              <a:rPr lang="zh-TW" altLang="en-US" dirty="0" smtClean="0"/>
              <a:t>，也可</a:t>
            </a:r>
            <a:r>
              <a:rPr lang="zh-TW" altLang="en-US" dirty="0"/>
              <a:t>減少政府財政負擔，提升教育效能，並解決公營教育系統中多年來難以去除的</a:t>
            </a:r>
            <a:r>
              <a:rPr lang="zh-TW" altLang="en-US" dirty="0" smtClean="0"/>
              <a:t>流弊。</a:t>
            </a:r>
            <a:endParaRPr lang="zh-TW" altLang="en-US" dirty="0"/>
          </a:p>
          <a:p>
            <a:pPr marL="0" indent="0" algn="r">
              <a:buNone/>
            </a:pPr>
            <a:r>
              <a:rPr lang="en-US" altLang="zh-TW" sz="3200" dirty="0" smtClean="0">
                <a:hlinkClick r:id="rId2" action="ppaction://hlinksldjump"/>
              </a:rPr>
              <a:t>Go Bake</a:t>
            </a:r>
            <a:endParaRPr lang="zh-TW" altLang="en-US" sz="32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247" y="-1417977"/>
            <a:ext cx="5551189" cy="3108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27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3923825"/>
              </p:ext>
            </p:extLst>
          </p:nvPr>
        </p:nvGraphicFramePr>
        <p:xfrm>
          <a:off x="435429" y="362858"/>
          <a:ext cx="11379199" cy="5878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矩形 6"/>
          <p:cNvSpPr/>
          <p:nvPr/>
        </p:nvSpPr>
        <p:spPr>
          <a:xfrm>
            <a:off x="10255837" y="6078606"/>
            <a:ext cx="1550040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en-US" altLang="zh-TW" sz="3200" dirty="0">
                <a:solidFill>
                  <a:prstClr val="black"/>
                </a:solidFill>
                <a:hlinkClick r:id="rId7" action="ppaction://hlinksldjump"/>
              </a:rPr>
              <a:t>Go Bake</a:t>
            </a:r>
            <a:endParaRPr lang="zh-TW" alt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34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全球化教育  </a:t>
            </a:r>
            <a:r>
              <a:rPr lang="en-US" altLang="zh-TW" dirty="0" err="1" smtClean="0">
                <a:solidFill>
                  <a:schemeClr val="accent6">
                    <a:lumMod val="75000"/>
                  </a:schemeClr>
                </a:solidFill>
              </a:rPr>
              <a:t>v.s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地方本位教育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469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What is 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</a:rPr>
              <a:t>地方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zh-TW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5548086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 smtClean="0"/>
              <a:t>指個人對地區所具有的特殊經驗、關係與特定知覺。</a:t>
            </a:r>
            <a:endParaRPr lang="en-US" altLang="zh-TW" dirty="0" smtClean="0"/>
          </a:p>
          <a:p>
            <a:pPr>
              <a:lnSpc>
                <a:spcPct val="100000"/>
              </a:lnSpc>
            </a:pPr>
            <a:r>
              <a:rPr lang="zh-TW" altLang="en-US" dirty="0" smtClean="0"/>
              <a:t>在自我、環境、他人之間的多重互動關係之間，顯示出地方的意義涵攝個體與群體心理、社會、文化、物質生活等層面的生活經驗。</a:t>
            </a:r>
            <a:endParaRPr lang="en-US" altLang="zh-TW" dirty="0"/>
          </a:p>
          <a:p>
            <a:pPr marL="0" indent="0">
              <a:buNone/>
            </a:pPr>
            <a:endParaRPr lang="zh-TW" altLang="en-US" sz="3200" dirty="0" smtClean="0"/>
          </a:p>
          <a:p>
            <a:endParaRPr lang="en-US" altLang="zh-TW" dirty="0" smtClean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1459683526"/>
              </p:ext>
            </p:extLst>
          </p:nvPr>
        </p:nvGraphicFramePr>
        <p:xfrm>
          <a:off x="6908800" y="1096963"/>
          <a:ext cx="4702628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486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2050</Words>
  <Application>Microsoft Office PowerPoint</Application>
  <PresentationFormat>寬螢幕</PresentationFormat>
  <Paragraphs>115</Paragraphs>
  <Slides>22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9" baseType="lpstr">
      <vt:lpstr>微軟正黑體</vt:lpstr>
      <vt:lpstr>新細明體</vt:lpstr>
      <vt:lpstr>Arial</vt:lpstr>
      <vt:lpstr>Calibri</vt:lpstr>
      <vt:lpstr>Calibri Light</vt:lpstr>
      <vt:lpstr>Wingdings</vt:lpstr>
      <vt:lpstr>Office 佈景主題</vt:lpstr>
      <vt:lpstr>全球化教育議題</vt:lpstr>
      <vt:lpstr>What is 全球化?</vt:lpstr>
      <vt:lpstr>PowerPoint 簡報</vt:lpstr>
      <vt:lpstr>全球化教育的危機?!</vt:lpstr>
      <vt:lpstr>PowerPoint 簡報</vt:lpstr>
      <vt:lpstr>教育市場化</vt:lpstr>
      <vt:lpstr>PowerPoint 簡報</vt:lpstr>
      <vt:lpstr>全球化教育  v.s. 地方本位教育</vt:lpstr>
      <vt:lpstr>What is 地方?</vt:lpstr>
      <vt:lpstr>地方本位教育</vt:lpstr>
      <vt:lpstr>全球化教育  v.s. 地方本位教育</vt:lpstr>
      <vt:lpstr>全球化對性別平等教育的影響</vt:lpstr>
      <vt:lpstr>國際性別平等的推動</vt:lpstr>
      <vt:lpstr>其他推動組織</vt:lpstr>
      <vt:lpstr>全球化對世界性別平等教育的影響</vt:lpstr>
      <vt:lpstr>PowerPoint 簡報</vt:lpstr>
      <vt:lpstr>性別平等教育的轉機</vt:lpstr>
      <vt:lpstr>台灣性別平等的推動</vt:lpstr>
      <vt:lpstr>全球化對台灣性別平等教育的影響</vt:lpstr>
      <vt:lpstr>PowerPoint 簡報</vt:lpstr>
      <vt:lpstr>結論</vt:lpstr>
      <vt:lpstr>謝謝各位的聆聽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全球化教育議題</dc:title>
  <dc:creator>廉千儀</dc:creator>
  <cp:lastModifiedBy>廉千儀</cp:lastModifiedBy>
  <cp:revision>24</cp:revision>
  <dcterms:created xsi:type="dcterms:W3CDTF">2015-04-07T13:12:10Z</dcterms:created>
  <dcterms:modified xsi:type="dcterms:W3CDTF">2015-04-07T16:23:38Z</dcterms:modified>
</cp:coreProperties>
</file>