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6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436"/>
    <a:srgbClr val="0066CC"/>
    <a:srgbClr val="0066FF"/>
    <a:srgbClr val="339966"/>
    <a:srgbClr val="EA6326"/>
    <a:srgbClr val="DC56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752FAA-5388-4400-B8FA-652AB8FBF6E8}" type="datetimeFigureOut">
              <a:rPr lang="zh-TW" altLang="en-US" smtClean="0"/>
              <a:pPr/>
              <a:t>2014/12/29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74A5DA-E0E9-49F5-9066-527567E7A09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666" y="1484784"/>
            <a:ext cx="7862668" cy="1365617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DC560C"/>
                </a:solidFill>
                <a:latin typeface="Adobe 仿宋 Std R" pitchFamily="18" charset="-128"/>
                <a:ea typeface="Adobe 仿宋 Std R" pitchFamily="18" charset="-128"/>
              </a:rPr>
              <a:t>與幸福有約</a:t>
            </a:r>
            <a:r>
              <a:rPr lang="en-US" altLang="zh-TW" sz="6000" dirty="0" smtClean="0">
                <a:solidFill>
                  <a:srgbClr val="DC560C"/>
                </a:solidFill>
                <a:latin typeface="Adobe 仿宋 Std R" pitchFamily="18" charset="-128"/>
                <a:ea typeface="Adobe 仿宋 Std R" pitchFamily="18" charset="-128"/>
              </a:rPr>
              <a:t/>
            </a:r>
            <a:br>
              <a:rPr lang="en-US" altLang="zh-TW" sz="6000" dirty="0" smtClean="0">
                <a:solidFill>
                  <a:srgbClr val="DC560C"/>
                </a:solidFill>
                <a:latin typeface="Adobe 仿宋 Std R" pitchFamily="18" charset="-128"/>
                <a:ea typeface="Adobe 仿宋 Std R" pitchFamily="18" charset="-128"/>
              </a:rPr>
            </a:br>
            <a:r>
              <a:rPr lang="en-US" altLang="zh-TW" sz="2800" b="1" dirty="0" smtClean="0">
                <a:solidFill>
                  <a:srgbClr val="DC560C"/>
                </a:solidFill>
                <a:latin typeface="Kozuka Gothic Pro L" pitchFamily="34" charset="-128"/>
                <a:ea typeface="Kozuka Gothic Pro L" pitchFamily="34" charset="-128"/>
              </a:rPr>
              <a:t>Families</a:t>
            </a:r>
            <a:endParaRPr lang="zh-TW" altLang="en-US" sz="2800" b="1" dirty="0">
              <a:solidFill>
                <a:srgbClr val="DC560C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027" name="Picture 3" descr="H:\背景圖\573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34" b="42495" l="0" r="100000">
                        <a14:foregroundMark x1="4143" y1="28330" x2="6143" y2="30019"/>
                        <a14:foregroundMark x1="13714" y1="32927" x2="27286" y2="34053"/>
                        <a14:foregroundMark x1="1429" y1="39962" x2="10857" y2="39681"/>
                        <a14:foregroundMark x1="714" y1="40338" x2="24571" y2="40150"/>
                        <a14:foregroundMark x1="22571" y1="41463" x2="85286" y2="40432"/>
                        <a14:foregroundMark x1="87000" y1="40713" x2="99571" y2="404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984"/>
          <a:stretch/>
        </p:blipFill>
        <p:spPr bwMode="auto">
          <a:xfrm>
            <a:off x="833244" y="1732205"/>
            <a:ext cx="7443202" cy="4649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380312" y="31409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第四組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5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38884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藉由了解差異，來調整自己的期望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設身處地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)</a:t>
            </a: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知彼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「了解」會給於他人「心理的空氣」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解己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培養自覺，忠實表達，讓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對方了解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自己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別人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盡力而為時，能否符合你的標準並不重要，應對他們表示讚賞與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感激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同理心式傾聽</a:t>
            </a:r>
            <a:endParaRPr lang="zh-TW" altLang="en-US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4576" y="116632"/>
            <a:ext cx="8964488" cy="108012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AFB591">
                    <a:lumMod val="50000"/>
                  </a:srgbClr>
                </a:solidFill>
              </a:rPr>
              <a:t> 習慣五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知彼解己 </a:t>
            </a:r>
            <a:r>
              <a:rPr lang="en-US" altLang="zh-TW" sz="4400" b="1" dirty="0" smtClean="0">
                <a:solidFill>
                  <a:srgbClr val="DA7436"/>
                </a:solidFill>
              </a:rPr>
              <a:t/>
            </a:r>
            <a:br>
              <a:rPr lang="en-US" altLang="zh-TW" sz="4400" b="1" dirty="0" smtClean="0">
                <a:solidFill>
                  <a:srgbClr val="DA7436"/>
                </a:solidFill>
              </a:rPr>
            </a:br>
            <a:r>
              <a:rPr lang="en-US" altLang="zh-TW" sz="1300" b="1" dirty="0" smtClean="0">
                <a:solidFill>
                  <a:schemeClr val="accent3">
                    <a:lumMod val="50000"/>
                  </a:schemeClr>
                </a:solidFill>
              </a:rPr>
              <a:t>Seek First To Understand…… Then to Be Understood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0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AFB591">
                    <a:lumMod val="50000"/>
                  </a:srgbClr>
                </a:solidFill>
              </a:rPr>
              <a:t> </a:t>
            </a:r>
            <a:r>
              <a:rPr lang="zh-TW" altLang="en-US" sz="4400" b="1" dirty="0" smtClean="0">
                <a:solidFill>
                  <a:srgbClr val="AFB591">
                    <a:lumMod val="50000"/>
                  </a:srgbClr>
                </a:solidFill>
              </a:rPr>
              <a:t>習慣六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統合綜效</a:t>
            </a:r>
            <a:r>
              <a:rPr lang="zh-TW" altLang="en-US" sz="2200" b="1" dirty="0">
                <a:solidFill>
                  <a:srgbClr val="AFB591">
                    <a:lumMod val="50000"/>
                  </a:srgbClr>
                </a:solidFill>
                <a:latin typeface="標楷體"/>
                <a:ea typeface="標楷體"/>
              </a:rPr>
              <a:t> </a:t>
            </a:r>
            <a:r>
              <a:rPr lang="zh-TW" altLang="en-US" sz="2200" b="1" dirty="0" smtClean="0">
                <a:solidFill>
                  <a:srgbClr val="AFB591">
                    <a:lumMod val="50000"/>
                  </a:srgbClr>
                </a:solidFill>
                <a:latin typeface="標楷體"/>
                <a:ea typeface="標楷體"/>
              </a:rPr>
              <a:t> </a:t>
            </a:r>
            <a:r>
              <a:rPr lang="en-US" altLang="zh-TW" sz="2200" b="1" dirty="0" smtClean="0">
                <a:solidFill>
                  <a:srgbClr val="AFB591">
                    <a:lumMod val="50000"/>
                  </a:srgbClr>
                </a:solidFill>
                <a:latin typeface="標楷體"/>
                <a:ea typeface="標楷體"/>
              </a:rPr>
              <a:t>Synergize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331236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源於相互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尊重及了解，能演繹出非妥協、非折衷的新事物，創造第三種全新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選擇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互補式統合綜效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關鍵</a:t>
            </a:r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學習珍惜，甚至稱許彼此的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歧異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</a:endParaRPr>
          </a:p>
          <a:p>
            <a:pPr marL="0" indent="0">
              <a:buNone/>
            </a:pP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            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運用它創造新的事物</a:t>
            </a:r>
            <a:endParaRPr lang="zh-TW" altLang="en-US" dirty="0">
              <a:latin typeface="Adobe 仿宋 Std R" pitchFamily="18" charset="-128"/>
              <a:ea typeface="Adobe 仿宋 Std R" pitchFamily="18" charset="-128"/>
            </a:endParaRPr>
          </a:p>
        </p:txBody>
      </p:sp>
      <p:pic>
        <p:nvPicPr>
          <p:cNvPr id="4" name="Picture 2" descr="C:\Users\user\Desktop\20120801103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217" b="98276" l="456" r="972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736304" cy="2530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AFB591">
                    <a:lumMod val="50000"/>
                  </a:srgbClr>
                </a:solidFill>
              </a:rPr>
              <a:t>習慣七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不斷更新  </a:t>
            </a:r>
            <a:r>
              <a:rPr lang="en-US" altLang="zh-TW" sz="2000" b="1" dirty="0" smtClean="0">
                <a:solidFill>
                  <a:srgbClr val="AFB591">
                    <a:lumMod val="50000"/>
                  </a:srgbClr>
                </a:solidFill>
              </a:rPr>
              <a:t>Sharpen the Saw</a:t>
            </a:r>
            <a:endParaRPr lang="zh-TW" alt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/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持續的練習使人能在必要時迅速反應，同時也肯定了共同目標的重要性，因為共同的目標創造了力量，使人熬過單調沉悶的更新過程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pPr lvl="0">
              <a:buClr>
                <a:srgbClr val="918415"/>
              </a:buClr>
            </a:pP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更新家人的互動關係外，家庭本身必須不斷滋養集體良知及共享的願</a:t>
            </a: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景</a:t>
            </a:r>
            <a:endParaRPr lang="en-US" altLang="zh-TW" dirty="0">
              <a:solidFill>
                <a:prstClr val="black"/>
              </a:solidFill>
              <a:latin typeface="Adobe 仿宋 Std R" pitchFamily="18" charset="-128"/>
              <a:ea typeface="Adobe 仿宋 Std R" pitchFamily="18" charset="-128"/>
            </a:endParaRPr>
          </a:p>
          <a:p>
            <a:pPr lvl="0">
              <a:buClr>
                <a:srgbClr val="918415"/>
              </a:buClr>
            </a:pP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方式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家庭聚餐、家庭度假、慶生活動</a:t>
            </a: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、節日慶典、共同學習、一起祈禱、一起工作、服務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……</a:t>
            </a:r>
            <a:endParaRPr lang="zh-TW" altLang="en-US" dirty="0">
              <a:solidFill>
                <a:prstClr val="black"/>
              </a:solidFill>
              <a:latin typeface="Adobe 仿宋 Std R" pitchFamily="18" charset="-128"/>
              <a:ea typeface="Adobe 仿宋 Std R" pitchFamily="18" charset="-128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7312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</a:rPr>
              <a:t>生存、安定、成功、意義</a:t>
            </a:r>
            <a:endParaRPr lang="zh-TW" alt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/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從「解決問題」到「創造」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1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生存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免於飢寒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基本需求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)</a:t>
            </a:r>
          </a:p>
          <a:p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2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安定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穩定的婚姻關係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3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成功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   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經濟上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開源節流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……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                     心智上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學習新技巧、攻讀學位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……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                     社會上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擁有更多家庭時間、良好的溝通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                     心靈上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創造共享的願景、更新家人的信念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4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意義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從事家庭以外富有意義的活動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如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改造社區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)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 </a:t>
            </a:r>
            <a:endParaRPr lang="zh-TW" altLang="en-US" dirty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4" name="左大括弧 3"/>
          <p:cNvSpPr/>
          <p:nvPr/>
        </p:nvSpPr>
        <p:spPr>
          <a:xfrm>
            <a:off x="1917589" y="3486985"/>
            <a:ext cx="288032" cy="1434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401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34400" cy="144016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 </a:t>
            </a:r>
            <a:r>
              <a:rPr lang="zh-TW" altLang="en-US" sz="4800" b="1" dirty="0" smtClean="0">
                <a:solidFill>
                  <a:srgbClr val="DA7436"/>
                </a:solidFill>
              </a:rPr>
              <a:t>謝謝大家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Thank  You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4" name="Picture 4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5778" r="100000">
                        <a14:foregroundMark x1="9778" y1="25446" x2="9778" y2="30357"/>
                        <a14:foregroundMark x1="14222" y1="64286" x2="31556" y2="65625"/>
                        <a14:foregroundMark x1="5778" y1="64286" x2="7111" y2="60714"/>
                        <a14:foregroundMark x1="44889" y1="89732" x2="46222" y2="84375"/>
                        <a14:foregroundMark x1="43556" y1="94643" x2="49778" y2="94643"/>
                        <a14:foregroundMark x1="49778" y1="97321" x2="49778" y2="97321"/>
                        <a14:foregroundMark x1="43111" y1="97768" x2="43111" y2="97768"/>
                        <a14:foregroundMark x1="42667" y1="97768" x2="45778" y2="94196"/>
                        <a14:foregroundMark x1="50222" y1="97768" x2="50222" y2="92411"/>
                        <a14:foregroundMark x1="34222" y1="54911" x2="35111" y2="51339"/>
                        <a14:foregroundMark x1="57778" y1="54464" x2="57778" y2="50446"/>
                        <a14:foregroundMark x1="42667" y1="67411" x2="38667" y2="60714"/>
                        <a14:foregroundMark x1="40889" y1="72768" x2="35556" y2="68750"/>
                        <a14:backgroundMark x1="30667" y1="55357" x2="35556" y2="63839"/>
                        <a14:backgroundMark x1="62667" y1="54464" x2="54667" y2="61161"/>
                        <a14:backgroundMark x1="40444" y1="67411" x2="36444" y2="64732"/>
                        <a14:backgroundMark x1="47556" y1="98661" x2="46222" y2="9910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6" y="3140968"/>
            <a:ext cx="3295992" cy="3281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06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t1111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390" b="98644" l="7000" r="90000">
                        <a14:backgroundMark x1="22500" y1="95254" x2="39750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67" y="0"/>
            <a:ext cx="2696733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作者簡介</a:t>
            </a:r>
            <a:r>
              <a:rPr lang="en-US" altLang="zh-TW" sz="44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史蒂芬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</a:rPr>
              <a:t>柯維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96944" cy="4320480"/>
          </a:xfrm>
        </p:spPr>
        <p:txBody>
          <a:bodyPr>
            <a:noAutofit/>
          </a:bodyPr>
          <a:lstStyle/>
          <a:p>
            <a:r>
              <a:rPr lang="zh-TW" altLang="en-US" sz="2000" dirty="0" smtClean="0"/>
              <a:t>柯維是哈佛大學企管碩士，楊百翰大學博士，同時也是國際知名教育訓練機構「富蘭克林柯維公司」共同創辦人，該機構在全球</a:t>
            </a:r>
            <a:r>
              <a:rPr lang="en-US" altLang="zh-TW" sz="2000" dirty="0" smtClean="0"/>
              <a:t>147</a:t>
            </a:r>
            <a:r>
              <a:rPr lang="zh-TW" altLang="en-US" sz="2000" dirty="0" smtClean="0"/>
              <a:t>個國家設有分公司。他生前與妻子和家人住在美國猶他州。</a:t>
            </a:r>
            <a:endParaRPr lang="en-US" altLang="zh-TW" sz="2000" dirty="0" smtClean="0"/>
          </a:p>
          <a:p>
            <a:pPr>
              <a:buNone/>
            </a:pPr>
            <a:r>
              <a:rPr lang="zh-TW" altLang="en-US" sz="1800" dirty="0" smtClean="0">
                <a:latin typeface="+mj-ea"/>
                <a:ea typeface="+mj-ea"/>
              </a:rPr>
              <a:t>著作</a:t>
            </a:r>
            <a:r>
              <a:rPr lang="en-US" altLang="zh-TW" sz="1800" dirty="0" smtClean="0">
                <a:latin typeface="+mj-ea"/>
                <a:ea typeface="+mj-ea"/>
              </a:rPr>
              <a:t>:</a:t>
            </a: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與成功有約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與領導有約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  <a:endParaRPr lang="en-US" altLang="zh-TW" sz="1800" dirty="0">
              <a:latin typeface="+mj-ea"/>
              <a:ea typeface="+mj-ea"/>
            </a:endParaRP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與生活有約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與時間有約：全方位資源管理</a:t>
            </a:r>
            <a:r>
              <a:rPr lang="en-US" altLang="zh-TW" sz="1800" dirty="0" smtClean="0">
                <a:latin typeface="+mj-ea"/>
                <a:ea typeface="+mj-ea"/>
              </a:rPr>
              <a:t>》【</a:t>
            </a:r>
            <a:r>
              <a:rPr lang="zh-TW" altLang="en-US" sz="1600" dirty="0" smtClean="0">
                <a:latin typeface="+mj-ea"/>
                <a:ea typeface="+mj-ea"/>
              </a:rPr>
              <a:t>與羅傑．梅瑞蓓爾，麗蓓嘉．梅瑞爾合著</a:t>
            </a:r>
            <a:r>
              <a:rPr lang="en-US" altLang="zh-TW" sz="1800" dirty="0" smtClean="0">
                <a:latin typeface="+mj-ea"/>
                <a:ea typeface="+mj-ea"/>
              </a:rPr>
              <a:t>】</a:t>
            </a: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與幸福有約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  <a:endParaRPr lang="en-US" altLang="zh-TW" sz="1800" dirty="0">
              <a:latin typeface="+mj-ea"/>
              <a:ea typeface="+mj-ea"/>
            </a:endParaRP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第</a:t>
            </a:r>
            <a:r>
              <a:rPr lang="en-US" altLang="zh-TW" sz="1800" dirty="0" smtClean="0">
                <a:latin typeface="+mj-ea"/>
                <a:ea typeface="+mj-ea"/>
              </a:rPr>
              <a:t>8</a:t>
            </a:r>
            <a:r>
              <a:rPr lang="zh-TW" altLang="en-US" sz="1800" dirty="0" smtClean="0">
                <a:latin typeface="+mj-ea"/>
                <a:ea typeface="+mj-ea"/>
              </a:rPr>
              <a:t>個習慣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  <a:endParaRPr lang="en-US" altLang="zh-TW" sz="1800" dirty="0">
              <a:latin typeface="+mj-ea"/>
              <a:ea typeface="+mj-ea"/>
            </a:endParaRPr>
          </a:p>
          <a:p>
            <a:r>
              <a:rPr lang="en-US" altLang="zh-TW" sz="1800" dirty="0" smtClean="0">
                <a:latin typeface="+mj-ea"/>
                <a:ea typeface="+mj-ea"/>
              </a:rPr>
              <a:t>《7</a:t>
            </a:r>
            <a:r>
              <a:rPr lang="zh-TW" altLang="en-US" sz="1800" dirty="0" smtClean="0">
                <a:latin typeface="+mj-ea"/>
                <a:ea typeface="+mj-ea"/>
              </a:rPr>
              <a:t>個習慣教出優秀的孩子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讓好工作找上你：重塑工作視野 打造職涯優勢</a:t>
            </a:r>
            <a:r>
              <a:rPr lang="en-US" altLang="zh-TW" sz="1800" dirty="0" smtClean="0">
                <a:latin typeface="+mj-ea"/>
                <a:ea typeface="+mj-ea"/>
              </a:rPr>
              <a:t>》【</a:t>
            </a:r>
            <a:r>
              <a:rPr lang="zh-TW" altLang="en-US" sz="1600" dirty="0" smtClean="0">
                <a:latin typeface="+mj-ea"/>
                <a:ea typeface="+mj-ea"/>
              </a:rPr>
              <a:t>與珍妮佛．柯洛西莫合著</a:t>
            </a:r>
            <a:r>
              <a:rPr lang="en-US" altLang="zh-TW" sz="1600" dirty="0">
                <a:latin typeface="+mj-ea"/>
                <a:ea typeface="+mj-ea"/>
              </a:rPr>
              <a:t>】</a:t>
            </a:r>
            <a:endParaRPr lang="en-US" altLang="zh-TW" sz="1800" dirty="0">
              <a:latin typeface="+mj-ea"/>
              <a:ea typeface="+mj-ea"/>
            </a:endParaRPr>
          </a:p>
          <a:p>
            <a:r>
              <a:rPr lang="en-US" altLang="zh-TW" sz="1800" dirty="0" smtClean="0">
                <a:latin typeface="+mj-ea"/>
                <a:ea typeface="+mj-ea"/>
              </a:rPr>
              <a:t>《</a:t>
            </a:r>
            <a:r>
              <a:rPr lang="zh-TW" altLang="en-US" sz="1800" dirty="0" smtClean="0">
                <a:latin typeface="+mj-ea"/>
                <a:ea typeface="+mj-ea"/>
              </a:rPr>
              <a:t>第</a:t>
            </a:r>
            <a:r>
              <a:rPr lang="en-US" altLang="zh-TW" sz="1800" dirty="0" smtClean="0">
                <a:latin typeface="+mj-ea"/>
                <a:ea typeface="+mj-ea"/>
              </a:rPr>
              <a:t>3</a:t>
            </a:r>
            <a:r>
              <a:rPr lang="zh-TW" altLang="en-US" sz="1800" dirty="0" smtClean="0">
                <a:latin typeface="+mj-ea"/>
                <a:ea typeface="+mj-ea"/>
              </a:rPr>
              <a:t>選擇：解決人生所有難題的關鍵思維</a:t>
            </a:r>
            <a:r>
              <a:rPr lang="en-US" altLang="zh-TW" sz="1800" dirty="0" smtClean="0">
                <a:latin typeface="+mj-ea"/>
                <a:ea typeface="+mj-ea"/>
              </a:rPr>
              <a:t>》</a:t>
            </a:r>
            <a:endParaRPr lang="zh-TW" altLang="en-US" sz="1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7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下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70" b="99415" l="9864" r="99660">
                        <a14:foregroundMark x1="27551" y1="76023" x2="80272" y2="66082"/>
                        <a14:foregroundMark x1="27891" y1="53216" x2="77891" y2="57895"/>
                        <a14:foregroundMark x1="73129" y1="21637" x2="87415" y2="75439"/>
                        <a14:foregroundMark x1="94558" y1="67251" x2="95238" y2="76608"/>
                        <a14:foregroundMark x1="89456" y1="91813" x2="25170" y2="89474"/>
                        <a14:foregroundMark x1="23810" y1="97661" x2="93878" y2="96491"/>
                        <a14:foregroundMark x1="95918" y1="10526" x2="95578" y2="30994"/>
                        <a14:foregroundMark x1="96599" y1="30994" x2="98980" y2="57310"/>
                        <a14:foregroundMark x1="97279" y1="23392" x2="99660" y2="40936"/>
                        <a14:foregroundMark x1="51361" y1="34503" x2="56463" y2="28070"/>
                        <a14:foregroundMark x1="64966" y1="36257" x2="69388" y2="40936"/>
                        <a14:foregroundMark x1="84354" y1="39766" x2="91837" y2="44444"/>
                        <a14:foregroundMark x1="55442" y1="29240" x2="43878" y2="36257"/>
                        <a14:foregroundMark x1="13605" y1="74854" x2="13946" y2="9941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6" y="4005064"/>
            <a:ext cx="4106982" cy="238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+mj-ea"/>
              </a:rPr>
              <a:t>內容概要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062192"/>
          </a:xfrm>
        </p:spPr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如果沒辦法經營好家庭，人生其他成就的意義何在</a:t>
            </a:r>
            <a:r>
              <a:rPr lang="zh-TW" altLang="en-US" b="1" dirty="0" smtClean="0">
                <a:latin typeface="+mj-ea"/>
                <a:ea typeface="+mj-ea"/>
              </a:rPr>
              <a:t>？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 </a:t>
            </a:r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柯維博士深信，家庭是社會的基石，是個人內心充實的最大源頭。唯有家庭的圓融美滿，人們才能享有真正平實的快樂。透過本書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，不但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可以了解七個習慣的驚人力量，更能從書中習得主動積極，成為家中推動變遷的舵手，並尊重家人彼此的歧異，使全家的力量大於個人力量的總和。</a:t>
            </a:r>
          </a:p>
        </p:txBody>
      </p:sp>
    </p:spTree>
    <p:extLst>
      <p:ext uri="{BB962C8B-B14F-4D97-AF65-F5344CB8AC3E}">
        <p14:creationId xmlns="" xmlns:p14="http://schemas.microsoft.com/office/powerpoint/2010/main" val="3266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偏離軌道</a:t>
            </a:r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即使是美滿的家庭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，都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有九○％的時間是偏離軌道的。關鍵在於：他們知道目標何在、何謂「軌道」，他們會一次次返回軌道。</a:t>
            </a:r>
          </a:p>
          <a:p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「偏離航道」形同家庭分崩離析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。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家庭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希望的源頭，是「擁有願景」、「規畫」和「不斷返回軌道的勇氣」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。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關鍵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在於：找到目的地、擬定飛行計畫，並且帶個羅盤。</a:t>
            </a:r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091" b="89773" l="1742" r="95819">
                        <a14:foregroundMark x1="68990" y1="22727" x2="81533" y2="23295"/>
                        <a14:foregroundMark x1="81882" y1="18750" x2="83275" y2="14773"/>
                        <a14:foregroundMark x1="82578" y1="15909" x2="80139" y2="23295"/>
                        <a14:foregroundMark x1="75610" y1="17045" x2="78397" y2="25568"/>
                        <a14:foregroundMark x1="40767" y1="41477" x2="46690" y2="40909"/>
                        <a14:foregroundMark x1="32056" y1="38068" x2="39721" y2="37500"/>
                        <a14:foregroundMark x1="32404" y1="41477" x2="31707" y2="35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53257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s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94" b="70103" l="9653" r="89961">
                        <a14:foregroundMark x1="47876" y1="21649" x2="49807" y2="30412"/>
                        <a14:foregroundMark x1="35521" y1="54639" x2="63320" y2="58247"/>
                        <a14:foregroundMark x1="42857" y1="60309" x2="55212" y2="62371"/>
                        <a14:foregroundMark x1="37452" y1="32474" x2="62162" y2="2628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3" t="10311" r="21572" b="22995"/>
          <a:stretch/>
        </p:blipFill>
        <p:spPr bwMode="auto">
          <a:xfrm>
            <a:off x="1938565" y="4616048"/>
            <a:ext cx="1688522" cy="1350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2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習慣一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主動積極  </a:t>
            </a:r>
            <a:r>
              <a:rPr lang="en-US" altLang="zh-TW" sz="2400" dirty="0" smtClean="0">
                <a:solidFill>
                  <a:schemeClr val="accent3">
                    <a:lumMod val="50000"/>
                  </a:schemeClr>
                </a:solidFill>
              </a:rPr>
              <a:t>Be Proactive</a:t>
            </a:r>
            <a:endParaRPr lang="zh-TW" alt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375697"/>
            <a:ext cx="8503920" cy="4572000"/>
          </a:xfrm>
        </p:spPr>
        <p:txBody>
          <a:bodyPr>
            <a:normAutofit/>
          </a:bodyPr>
          <a:lstStyle/>
          <a:p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人類特有的稟賦－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選擇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的力量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情緒蒙蔽了我，使我看不到內心真正的感受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在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事發和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回應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之間創造出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一個「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暫停紐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」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!</a:t>
            </a: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</a:rPr>
              <a:t>1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、退一步觀察自己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察覺自己的行為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自覺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  <a:endParaRPr lang="en-US" altLang="zh-TW" sz="2800" dirty="0" smtClean="0"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2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、評估生活的反省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實踐道德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良知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3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</a:t>
            </a:r>
            <a:r>
              <a:rPr lang="zh-TW" altLang="en-US" sz="2400" dirty="0" smtClean="0">
                <a:latin typeface="標楷體"/>
                <a:ea typeface="標楷體"/>
                <a:sym typeface="Wingdings" panose="05000000000000000000" pitchFamily="2" charset="2"/>
              </a:rPr>
              <a:t>「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我掌握了自己，可以選擇更好的方法</a:t>
            </a:r>
            <a:r>
              <a:rPr lang="zh-TW" altLang="en-US" sz="2400" dirty="0" smtClean="0">
                <a:latin typeface="標楷體"/>
                <a:ea typeface="標楷體"/>
                <a:sym typeface="Wingdings" panose="05000000000000000000" pitchFamily="2" charset="2"/>
              </a:rPr>
              <a:t>」</a:t>
            </a:r>
            <a:endParaRPr lang="en-US" altLang="zh-TW" sz="2400" dirty="0" smtClean="0">
              <a:latin typeface="標楷體"/>
              <a:ea typeface="標楷體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/>
                <a:ea typeface="標楷體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latin typeface="標楷體"/>
                <a:ea typeface="標楷體"/>
                <a:sym typeface="Wingdings" panose="05000000000000000000" pitchFamily="2" charset="2"/>
              </a:rPr>
              <a:t>     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跳脫過去經驗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想像力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4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、對抗深藏心中的消極回應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採取行動的力量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自主意志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</a:endParaRPr>
          </a:p>
          <a:p>
            <a:endParaRPr lang="zh-TW" altLang="en-US" sz="2400" dirty="0">
              <a:latin typeface="Adobe 仿宋 Std R" pitchFamily="18" charset="-128"/>
              <a:ea typeface="Adobe 仿宋 Std R" pitchFamily="18" charset="-128"/>
            </a:endParaRPr>
          </a:p>
        </p:txBody>
      </p:sp>
      <p:pic>
        <p:nvPicPr>
          <p:cNvPr id="4098" name="Picture 2" descr="C:\Users\user\Desktop\pause_but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06" y="21328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5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ic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7917" l="797" r="98008">
                        <a14:foregroundMark x1="18526" y1="39375" x2="3586" y2="44167"/>
                        <a14:foregroundMark x1="13546" y1="36042" x2="43028" y2="19375"/>
                        <a14:foregroundMark x1="29283" y1="33750" x2="9363" y2="47292"/>
                        <a14:foregroundMark x1="47809" y1="10625" x2="46016" y2="16250"/>
                        <a14:foregroundMark x1="50199" y1="12917" x2="94024" y2="46042"/>
                        <a14:foregroundMark x1="99004" y1="47292" x2="96016" y2="47708"/>
                        <a14:foregroundMark x1="72709" y1="58125" x2="76892" y2="94375"/>
                        <a14:foregroundMark x1="23904" y1="63333" x2="18526" y2="95208"/>
                        <a14:foregroundMark x1="84064" y1="97917" x2="75697" y2="97917"/>
                        <a14:foregroundMark x1="35259" y1="76458" x2="58964" y2="67708"/>
                        <a14:foregroundMark x1="36056" y1="64792" x2="67729" y2="79583"/>
                        <a14:foregroundMark x1="66534" y1="61667" x2="28088" y2="63333"/>
                        <a14:foregroundMark x1="65139" y1="61250" x2="65737" y2="81250"/>
                        <a14:foregroundMark x1="32271" y1="70000" x2="31474" y2="86458"/>
                        <a14:foregroundMark x1="29681" y1="82500" x2="63147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91" y="3961833"/>
            <a:ext cx="2550772" cy="244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87092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      習慣二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以終為始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zh-TW" sz="1800" dirty="0" smtClean="0">
                <a:solidFill>
                  <a:schemeClr val="accent3">
                    <a:lumMod val="50000"/>
                  </a:schemeClr>
                </a:solidFill>
              </a:rPr>
              <a:t>Begin with the End in Mind 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著眼於「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目的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」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sz="20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創造明確的願景，讓你和家人知道該前往何方</a:t>
            </a:r>
            <a:endParaRPr lang="en-US" altLang="zh-TW" sz="2000" dirty="0" smtClean="0"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願景都是推動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人與組織奮發向上的重大力量</a:t>
            </a:r>
            <a:endParaRPr lang="en-US" altLang="zh-TW" sz="2400" dirty="0" smtClean="0"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創造</a:t>
            </a:r>
            <a:r>
              <a:rPr lang="zh-TW" altLang="en-US" sz="2400" dirty="0" smtClean="0">
                <a:latin typeface="標楷體"/>
                <a:ea typeface="標楷體"/>
                <a:sym typeface="Wingdings" panose="05000000000000000000" pitchFamily="2" charset="2"/>
              </a:rPr>
              <a:t>「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家庭使命宣言</a:t>
            </a:r>
            <a:r>
              <a:rPr lang="zh-TW" altLang="en-US" sz="2400" dirty="0" smtClean="0">
                <a:latin typeface="標楷體"/>
                <a:ea typeface="標楷體"/>
                <a:sym typeface="Wingdings" panose="05000000000000000000" pitchFamily="2" charset="2"/>
              </a:rPr>
              <a:t>」</a:t>
            </a:r>
            <a:r>
              <a:rPr lang="en-US" altLang="zh-TW" sz="2000" dirty="0" smtClean="0">
                <a:latin typeface="標楷體"/>
                <a:ea typeface="標楷體"/>
                <a:sym typeface="Wingdings" panose="05000000000000000000" pitchFamily="2" charset="2"/>
              </a:rPr>
              <a:t>(</a:t>
            </a:r>
            <a:r>
              <a:rPr lang="zh-TW" altLang="en-US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家庭羅盤</a:t>
            </a:r>
            <a:r>
              <a:rPr lang="en-US" altLang="zh-TW" sz="2000" dirty="0" smtClean="0">
                <a:latin typeface="標楷體"/>
                <a:ea typeface="標楷體"/>
                <a:sym typeface="Wingdings" panose="05000000000000000000" pitchFamily="2" charset="2"/>
              </a:rPr>
              <a:t>)</a:t>
            </a:r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    由全家人針對家庭與共同選擇的生活原則，提出相關且統整的看法</a:t>
            </a: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1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、探索家庭目標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讓所有家人表達自己的感受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2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、寫下使命宣言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紀錄的過程會讓大家接觸到彼此的感受，因為必須不斷修正，直到每個人一致同意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20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3</a:t>
            </a:r>
            <a:r>
              <a:rPr lang="zh-TW" altLang="en-US" sz="20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、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留在軌道上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在生活中實踐這些內容</a:t>
            </a:r>
            <a:r>
              <a:rPr lang="en-US" altLang="zh-TW" sz="1800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7116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AFB591">
                    <a:lumMod val="50000"/>
                  </a:srgbClr>
                </a:solidFill>
              </a:rPr>
              <a:t> </a:t>
            </a:r>
            <a:r>
              <a:rPr lang="zh-TW" altLang="en-US" sz="4400" b="1" dirty="0" smtClean="0">
                <a:solidFill>
                  <a:srgbClr val="AFB591">
                    <a:lumMod val="50000"/>
                  </a:srgbClr>
                </a:solidFill>
              </a:rPr>
              <a:t>    習慣三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要事第一  </a:t>
            </a:r>
            <a:r>
              <a:rPr lang="en-US" altLang="zh-TW" sz="2000" dirty="0" smtClean="0">
                <a:solidFill>
                  <a:srgbClr val="AFB591">
                    <a:lumMod val="50000"/>
                  </a:srgbClr>
                </a:solidFill>
              </a:rPr>
              <a:t>Out First Things First</a:t>
            </a:r>
            <a:endParaRPr lang="zh-TW" alt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/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把家庭放在第一位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架構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:1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、家庭時間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pPr marL="0" indent="0">
              <a:buNone/>
            </a:pP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            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2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、與每個家人進行一對一的交談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pPr marL="0" indent="0">
              <a:buNone/>
            </a:pP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家庭中的角色是生命中罕見的、甚至是唯一的永久角色</a:t>
            </a:r>
            <a:r>
              <a:rPr lang="en-US" altLang="zh-TW" sz="2000" dirty="0" smtClean="0"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sz="2000" dirty="0" smtClean="0">
                <a:latin typeface="Adobe 仿宋 Std R" pitchFamily="18" charset="-128"/>
                <a:ea typeface="Adobe 仿宋 Std R" pitchFamily="18" charset="-128"/>
              </a:rPr>
              <a:t>人臨終時，往往心中最大的遺憾，就是與家人之間的事沒有完成</a:t>
            </a:r>
            <a:r>
              <a:rPr lang="en-US" altLang="zh-TW" sz="2000" dirty="0" smtClean="0">
                <a:latin typeface="Adobe 仿宋 Std R" pitchFamily="18" charset="-128"/>
                <a:ea typeface="Adobe 仿宋 Std R" pitchFamily="18" charset="-128"/>
              </a:rPr>
              <a:t>)</a:t>
            </a:r>
          </a:p>
          <a:p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它不斷提醒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我們家庭有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多重要，</a:t>
            </a:r>
            <a:r>
              <a:rPr lang="zh-TW" altLang="en-US" sz="2400" dirty="0">
                <a:latin typeface="Adobe 仿宋 Std R" pitchFamily="18" charset="-128"/>
                <a:ea typeface="Adobe 仿宋 Std R" pitchFamily="18" charset="-128"/>
              </a:rPr>
              <a:t>使我們主動的有所</a:t>
            </a:r>
            <a:r>
              <a:rPr lang="zh-TW" altLang="en-US" sz="2400" dirty="0" smtClean="0">
                <a:latin typeface="Adobe 仿宋 Std R" pitchFamily="18" charset="-128"/>
                <a:ea typeface="Adobe 仿宋 Std R" pitchFamily="18" charset="-128"/>
              </a:rPr>
              <a:t>作為，而非被動做出回應</a:t>
            </a:r>
            <a:endParaRPr lang="zh-TW" altLang="en-US" sz="2400" dirty="0">
              <a:latin typeface="Adobe 仿宋 Std R" pitchFamily="18" charset="-128"/>
              <a:ea typeface="Adobe 仿宋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背景圖\573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146" b="67355" l="10000" r="90000">
                        <a14:foregroundMark x1="30714" y1="35084" x2="31571" y2="36961"/>
                        <a14:foregroundMark x1="50714" y1="44184" x2="49857" y2="44184"/>
                        <a14:foregroundMark x1="47714" y1="45779" x2="47714" y2="45779"/>
                        <a14:foregroundMark x1="52571" y1="43715" x2="52571" y2="43715"/>
                        <a14:foregroundMark x1="55143" y1="43621" x2="55143" y2="43621"/>
                        <a14:foregroundMark x1="58714" y1="44184" x2="58714" y2="44184"/>
                        <a14:foregroundMark x1="61429" y1="46341" x2="61429" y2="46341"/>
                        <a14:foregroundMark x1="62714" y1="47936" x2="62714" y2="47936"/>
                        <a14:foregroundMark x1="57714" y1="45310" x2="57714" y2="45310"/>
                        <a14:foregroundMark x1="53714" y1="44747" x2="53714" y2="44747"/>
                        <a14:foregroundMark x1="51000" y1="45591" x2="51000" y2="45591"/>
                        <a14:foregroundMark x1="47857" y1="47280" x2="47857" y2="47280"/>
                        <a14:foregroundMark x1="48286" y1="49719" x2="48286" y2="49719"/>
                        <a14:foregroundMark x1="50571" y1="48311" x2="50571" y2="48311"/>
                        <a14:foregroundMark x1="52571" y1="47373" x2="52571" y2="47373"/>
                        <a14:foregroundMark x1="55143" y1="47373" x2="55143" y2="47373"/>
                        <a14:foregroundMark x1="56429" y1="52251" x2="58857" y2="59662"/>
                        <a14:foregroundMark x1="66857" y1="51595" x2="67143" y2="59099"/>
                        <a14:foregroundMark x1="75571" y1="52345" x2="76714" y2="59568"/>
                        <a14:foregroundMark x1="22286" y1="66604" x2="24143" y2="6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08" b="28762"/>
          <a:stretch/>
        </p:blipFill>
        <p:spPr bwMode="auto">
          <a:xfrm>
            <a:off x="4139952" y="3717032"/>
            <a:ext cx="4503377" cy="265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/>
          <a:lstStyle/>
          <a:p>
            <a:r>
              <a:rPr lang="zh-TW" altLang="en-US" sz="2800" dirty="0">
                <a:solidFill>
                  <a:srgbClr val="AFB591">
                    <a:lumMod val="50000"/>
                  </a:srgbClr>
                </a:solidFill>
              </a:rPr>
              <a:t>習慣四</a:t>
            </a:r>
            <a:r>
              <a:rPr lang="en-US" altLang="zh-TW" sz="2800" dirty="0">
                <a:solidFill>
                  <a:srgbClr val="AFB591">
                    <a:lumMod val="50000"/>
                  </a:srgbClr>
                </a:solidFill>
              </a:rPr>
              <a:t>~</a:t>
            </a:r>
            <a:r>
              <a:rPr lang="zh-TW" altLang="en-US" sz="2800" dirty="0">
                <a:solidFill>
                  <a:srgbClr val="AFB591">
                    <a:lumMod val="50000"/>
                  </a:srgbClr>
                </a:solidFill>
              </a:rPr>
              <a:t>六</a:t>
            </a:r>
            <a:r>
              <a:rPr lang="zh-TW" altLang="en-US" sz="3000" dirty="0">
                <a:solidFill>
                  <a:srgbClr val="AFB591">
                    <a:lumMod val="50000"/>
                  </a:srgbClr>
                </a:solidFill>
              </a:rPr>
              <a:t> </a:t>
            </a:r>
            <a:r>
              <a:rPr lang="en-US" altLang="zh-TW" sz="3000" dirty="0">
                <a:solidFill>
                  <a:srgbClr val="AFB591">
                    <a:lumMod val="50000"/>
                  </a:srgbClr>
                </a:solidFill>
              </a:rPr>
              <a:t>:</a:t>
            </a:r>
            <a:r>
              <a:rPr lang="zh-TW" altLang="en-US" sz="3000" dirty="0">
                <a:solidFill>
                  <a:srgbClr val="AFB591">
                    <a:lumMod val="50000"/>
                  </a:srgbClr>
                </a:solidFill>
              </a:rPr>
              <a:t> </a:t>
            </a:r>
            <a:r>
              <a:rPr lang="zh-TW" altLang="en-US" sz="3000" dirty="0">
                <a:solidFill>
                  <a:srgbClr val="DA7436"/>
                </a:solidFill>
              </a:rPr>
              <a:t>創造出過程</a:t>
            </a:r>
            <a:r>
              <a:rPr lang="zh-TW" altLang="en-US" sz="3000" dirty="0">
                <a:solidFill>
                  <a:srgbClr val="AFB591">
                    <a:lumMod val="50000"/>
                  </a:srgbClr>
                </a:solidFill>
              </a:rPr>
              <a:t>，幫助你完成前述各習慣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2420888"/>
            <a:ext cx="8503920" cy="223224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習慣四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-</a:t>
            </a: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</a:rPr>
              <a:t>雙贏思維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olidFill>
                  <a:srgbClr val="0066CC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根源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使彼此了解獲得統合綜效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endParaRPr lang="en-US" altLang="zh-TW" dirty="0" smtClean="0">
              <a:solidFill>
                <a:prstClr val="black"/>
              </a:solidFill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習慣五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-</a:t>
            </a: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知彼解</a:t>
            </a: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己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rgbClr val="0066CC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道路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進入對方的思維與心靈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altLang="zh-TW" dirty="0" smtClean="0">
              <a:solidFill>
                <a:prstClr val="black"/>
              </a:solidFill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習慣六</a:t>
            </a:r>
            <a:r>
              <a:rPr lang="en-US" altLang="zh-TW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-</a:t>
            </a:r>
            <a:r>
              <a:rPr lang="zh-TW" altLang="en-US" dirty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統合綜</a:t>
            </a:r>
            <a:r>
              <a:rPr lang="zh-TW" altLang="en-US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效</a:t>
            </a:r>
            <a:r>
              <a:rPr lang="en-US" altLang="zh-TW" dirty="0" smtClean="0">
                <a:solidFill>
                  <a:prstClr val="black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olidFill>
                  <a:srgbClr val="0066CC"/>
                </a:solidFill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最後的果實</a:t>
            </a:r>
            <a:endParaRPr lang="zh-TW" altLang="en-US" b="1" dirty="0">
              <a:solidFill>
                <a:srgbClr val="0066CC"/>
              </a:solidFill>
              <a:latin typeface="Adobe 仿宋 Std R" pitchFamily="18" charset="-128"/>
              <a:ea typeface="Adobe 仿宋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d55de129744d1145538a0477e97c1f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10" t="45332" r="4740" b="12619"/>
          <a:stretch/>
        </p:blipFill>
        <p:spPr bwMode="auto">
          <a:xfrm>
            <a:off x="3120400" y="4293097"/>
            <a:ext cx="2802720" cy="2117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91779" cy="93610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AFB591">
                    <a:lumMod val="50000"/>
                  </a:srgbClr>
                </a:solidFill>
              </a:rPr>
              <a:t>       習慣四  </a:t>
            </a:r>
            <a:r>
              <a:rPr lang="zh-TW" altLang="en-US" sz="4400" b="1" dirty="0" smtClean="0">
                <a:solidFill>
                  <a:srgbClr val="DA7436"/>
                </a:solidFill>
              </a:rPr>
              <a:t>雙贏思維  </a:t>
            </a:r>
            <a:r>
              <a:rPr lang="en-US" altLang="zh-TW" sz="1800" b="1" dirty="0" err="1" smtClean="0">
                <a:solidFill>
                  <a:srgbClr val="AFB591">
                    <a:lumMod val="50000"/>
                  </a:srgbClr>
                </a:solidFill>
              </a:rPr>
              <a:t>Thingk</a:t>
            </a:r>
            <a:r>
              <a:rPr lang="en-US" altLang="zh-TW" sz="1800" b="1" dirty="0" smtClean="0">
                <a:solidFill>
                  <a:srgbClr val="AFB591">
                    <a:lumMod val="50000"/>
                  </a:srgbClr>
                </a:solidFill>
              </a:rPr>
              <a:t>  </a:t>
            </a:r>
            <a:r>
              <a:rPr lang="en-US" altLang="zh-TW" sz="1800" b="1" dirty="0" smtClean="0">
                <a:solidFill>
                  <a:srgbClr val="AFB591">
                    <a:lumMod val="50000"/>
                  </a:srgbClr>
                </a:solidFill>
                <a:ea typeface="標楷體"/>
              </a:rPr>
              <a:t>“</a:t>
            </a:r>
            <a:r>
              <a:rPr lang="en-US" altLang="zh-TW" sz="1800" b="1" dirty="0" smtClean="0">
                <a:solidFill>
                  <a:srgbClr val="AFB591">
                    <a:lumMod val="50000"/>
                  </a:srgbClr>
                </a:solidFill>
              </a:rPr>
              <a:t>Win-Win</a:t>
            </a:r>
            <a:r>
              <a:rPr lang="en-US" altLang="zh-TW" sz="2200" b="1" dirty="0" smtClean="0">
                <a:solidFill>
                  <a:srgbClr val="AFB591">
                    <a:lumMod val="50000"/>
                  </a:srgbClr>
                </a:solidFill>
                <a:latin typeface="標楷體"/>
                <a:ea typeface="標楷體"/>
              </a:rPr>
              <a:t>”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735642"/>
            <a:ext cx="8503920" cy="3168352"/>
          </a:xfrm>
        </p:spPr>
        <p:txBody>
          <a:bodyPr/>
          <a:lstStyle/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只要任何一方採取雙贏思維，以主動積極的態度深入思考，真心渴望找出解決方法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自己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應率先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啟動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)</a:t>
            </a:r>
          </a:p>
          <a:p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避免“損人利己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</a:rPr>
              <a:t>、損己利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</a:rPr>
              <a:t>人”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最終將兩敗俱傷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由「我」轉成「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我們</a:t>
            </a:r>
            <a:r>
              <a:rPr lang="zh-TW" altLang="en-US" dirty="0" smtClean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」，</a:t>
            </a:r>
            <a:r>
              <a:rPr lang="zh-TW" altLang="en-US" dirty="0">
                <a:latin typeface="Adobe 仿宋 Std R" pitchFamily="18" charset="-128"/>
                <a:ea typeface="Adobe 仿宋 Std R" pitchFamily="18" charset="-128"/>
                <a:sym typeface="Wingdings" panose="05000000000000000000" pitchFamily="2" charset="2"/>
              </a:rPr>
              <a:t>追求對方的福祉</a:t>
            </a:r>
            <a:endParaRPr lang="en-US" altLang="zh-TW" dirty="0" smtClean="0">
              <a:latin typeface="Adobe 仿宋 Std R" pitchFamily="18" charset="-128"/>
              <a:ea typeface="Adobe 仿宋 Std R" pitchFamily="18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2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582</TotalTime>
  <Words>1125</Words>
  <Application>Microsoft Office PowerPoint</Application>
  <PresentationFormat>如螢幕大小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市鎮</vt:lpstr>
      <vt:lpstr>與幸福有約 Families</vt:lpstr>
      <vt:lpstr>作者簡介-史蒂芬·柯維</vt:lpstr>
      <vt:lpstr>內容概要</vt:lpstr>
      <vt:lpstr>偏離軌道</vt:lpstr>
      <vt:lpstr>習慣一  主動積極  Be Proactive</vt:lpstr>
      <vt:lpstr>       習慣二  以終為始  Begin with the End in Mind </vt:lpstr>
      <vt:lpstr>     習慣三  要事第一  Out First Things First</vt:lpstr>
      <vt:lpstr>習慣四~六 : 創造出過程，幫助你完成前述各習慣</vt:lpstr>
      <vt:lpstr>       習慣四  雙贏思維  Thingk  “Win-Win”</vt:lpstr>
      <vt:lpstr> 習慣五  知彼解己  Seek First To Understand…… Then to Be Understood</vt:lpstr>
      <vt:lpstr> 習慣六  統合綜效  Synergize</vt:lpstr>
      <vt:lpstr>習慣七  不斷更新  Sharpen the Saw</vt:lpstr>
      <vt:lpstr>生存、安定、成功、意義</vt:lpstr>
      <vt:lpstr> 謝謝大家 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鹿港龍山寺之吉祥圖案</dc:title>
  <dc:creator>user</dc:creator>
  <cp:lastModifiedBy>James</cp:lastModifiedBy>
  <cp:revision>63</cp:revision>
  <dcterms:created xsi:type="dcterms:W3CDTF">2014-12-13T07:23:27Z</dcterms:created>
  <dcterms:modified xsi:type="dcterms:W3CDTF">2014-12-29T10:11:32Z</dcterms:modified>
</cp:coreProperties>
</file>