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69" r:id="rId4"/>
    <p:sldId id="270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85" autoAdjust="0"/>
  </p:normalViewPr>
  <p:slideViewPr>
    <p:cSldViewPr>
      <p:cViewPr varScale="1">
        <p:scale>
          <a:sx n="63" d="100"/>
          <a:sy n="63" d="100"/>
        </p:scale>
        <p:origin x="-15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E6EB2-4F87-47E9-8821-EDAC22431071}" type="datetimeFigureOut">
              <a:rPr lang="zh-TW" altLang="en-US" smtClean="0"/>
              <a:t>2015/1/14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0C3F6-4A1E-4A4A-ADBA-76856A30CE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394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學生特質是菁英班的學生</a:t>
            </a:r>
            <a:endParaRPr lang="en-US" altLang="zh-TW" dirty="0" smtClean="0"/>
          </a:p>
          <a:p>
            <a:r>
              <a:rPr lang="zh-TW" altLang="en-US" dirty="0" smtClean="0"/>
              <a:t>菁英班的學生有什麼的特質與個性該怎麼處理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0C3F6-4A1E-4A4A-ADBA-76856A30CE2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3494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人數部分比公立學校的資優班還多，因為</a:t>
            </a:r>
            <a:r>
              <a:rPr lang="en-US" altLang="zh-TW" dirty="0" smtClean="0"/>
              <a:t>12</a:t>
            </a:r>
            <a:r>
              <a:rPr lang="zh-TW" altLang="en-US" dirty="0" smtClean="0"/>
              <a:t>年招生的緣故設立菁英班作為招生特色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該班級七月就已經參加一個由兩位大學生所辦的營隊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班會課會做回顧與反思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0C3F6-4A1E-4A4A-ADBA-76856A30CE2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5196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0C3F6-4A1E-4A4A-ADBA-76856A30CE2B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7814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FD70-1F2D-467A-B2C9-8A82C076E120}" type="datetimeFigureOut">
              <a:rPr lang="zh-TW" altLang="en-US" smtClean="0"/>
              <a:t>2015/1/14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2987-D7C6-4F9E-B086-036103F6221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FD70-1F2D-467A-B2C9-8A82C076E120}" type="datetimeFigureOut">
              <a:rPr lang="zh-TW" altLang="en-US" smtClean="0"/>
              <a:t>2015/1/14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2987-D7C6-4F9E-B086-036103F6221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FD70-1F2D-467A-B2C9-8A82C076E120}" type="datetimeFigureOut">
              <a:rPr lang="zh-TW" altLang="en-US" smtClean="0"/>
              <a:t>2015/1/14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2987-D7C6-4F9E-B086-036103F6221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FD70-1F2D-467A-B2C9-8A82C076E120}" type="datetimeFigureOut">
              <a:rPr lang="zh-TW" altLang="en-US" smtClean="0"/>
              <a:t>2015/1/14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2987-D7C6-4F9E-B086-036103F6221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FD70-1F2D-467A-B2C9-8A82C076E120}" type="datetimeFigureOut">
              <a:rPr lang="zh-TW" altLang="en-US" smtClean="0"/>
              <a:t>2015/1/14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2987-D7C6-4F9E-B086-036103F6221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FD70-1F2D-467A-B2C9-8A82C076E120}" type="datetimeFigureOut">
              <a:rPr lang="zh-TW" altLang="en-US" smtClean="0"/>
              <a:t>2015/1/14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2987-D7C6-4F9E-B086-036103F6221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FD70-1F2D-467A-B2C9-8A82C076E120}" type="datetimeFigureOut">
              <a:rPr lang="zh-TW" altLang="en-US" smtClean="0"/>
              <a:t>2015/1/14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2987-D7C6-4F9E-B086-036103F6221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FD70-1F2D-467A-B2C9-8A82C076E120}" type="datetimeFigureOut">
              <a:rPr lang="zh-TW" altLang="en-US" smtClean="0"/>
              <a:t>2015/1/14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2987-D7C6-4F9E-B086-036103F6221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FD70-1F2D-467A-B2C9-8A82C076E120}" type="datetimeFigureOut">
              <a:rPr lang="zh-TW" altLang="en-US" smtClean="0"/>
              <a:t>2015/1/14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2987-D7C6-4F9E-B086-036103F6221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FD70-1F2D-467A-B2C9-8A82C076E120}" type="datetimeFigureOut">
              <a:rPr lang="zh-TW" altLang="en-US" smtClean="0"/>
              <a:t>2015/1/14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2987-D7C6-4F9E-B086-036103F6221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FD70-1F2D-467A-B2C9-8A82C076E120}" type="datetimeFigureOut">
              <a:rPr lang="zh-TW" altLang="en-US" smtClean="0"/>
              <a:t>2015/1/14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2987-D7C6-4F9E-B086-036103F6221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65CFD70-1F2D-467A-B2C9-8A82C076E120}" type="datetimeFigureOut">
              <a:rPr lang="zh-TW" altLang="en-US" smtClean="0"/>
              <a:t>2015/1/14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E332987-D7C6-4F9E-B086-036103F6221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902073"/>
          </a:xfrm>
        </p:spPr>
        <p:txBody>
          <a:bodyPr>
            <a:normAutofit fontScale="90000"/>
          </a:bodyPr>
          <a:lstStyle/>
          <a:p>
            <a:r>
              <a:rPr lang="zh-TW" altLang="en-US" sz="4400" b="1" dirty="0" smtClean="0"/>
              <a:t>行動研究期末報告</a:t>
            </a: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3600" b="1" u="sng" dirty="0" smtClean="0"/>
              <a:t>學生特質與班級經營的關係</a:t>
            </a:r>
            <a:r>
              <a:rPr lang="en-US" altLang="zh-TW" sz="3100" b="1" u="sng" dirty="0" smtClean="0"/>
              <a:t/>
            </a:r>
            <a:br>
              <a:rPr lang="en-US" altLang="zh-TW" sz="3100" b="1" u="sng" dirty="0" smtClean="0"/>
            </a:br>
            <a:endParaRPr lang="zh-TW" altLang="en-US" sz="3100" b="1" u="sng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79712" y="2492896"/>
            <a:ext cx="6400800" cy="3528392"/>
          </a:xfrm>
        </p:spPr>
        <p:txBody>
          <a:bodyPr>
            <a:noAutofit/>
          </a:bodyPr>
          <a:lstStyle/>
          <a:p>
            <a:pPr algn="r"/>
            <a:r>
              <a:rPr lang="zh-TW" altLang="en-US" sz="2400" b="1" dirty="0" smtClean="0">
                <a:solidFill>
                  <a:schemeClr val="tx1"/>
                </a:solidFill>
              </a:rPr>
              <a:t>訪談老師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: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化學科 石裕國老師</a:t>
            </a:r>
            <a:endParaRPr lang="en-US" altLang="zh-TW" sz="2400" b="1" dirty="0" smtClean="0">
              <a:solidFill>
                <a:schemeClr val="tx1"/>
              </a:solidFill>
            </a:endParaRPr>
          </a:p>
          <a:p>
            <a:pPr algn="r"/>
            <a:r>
              <a:rPr lang="zh-TW" altLang="en-US" sz="2400" b="1" dirty="0">
                <a:solidFill>
                  <a:schemeClr val="tx1"/>
                </a:solidFill>
              </a:rPr>
              <a:t>觀察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對象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: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高一己班</a:t>
            </a:r>
            <a:endParaRPr lang="en-US" altLang="zh-TW" sz="2400" b="1" dirty="0" smtClean="0">
              <a:solidFill>
                <a:schemeClr val="tx1"/>
              </a:solidFill>
            </a:endParaRPr>
          </a:p>
          <a:p>
            <a:pPr algn="r"/>
            <a:endParaRPr lang="en-US" altLang="zh-TW" sz="2400" b="1" dirty="0" smtClean="0">
              <a:solidFill>
                <a:schemeClr val="tx1"/>
              </a:solidFill>
            </a:endParaRPr>
          </a:p>
          <a:p>
            <a:pPr algn="r"/>
            <a:r>
              <a:rPr lang="zh-TW" altLang="en-US" sz="2400" b="1" dirty="0" smtClean="0">
                <a:solidFill>
                  <a:schemeClr val="tx1"/>
                </a:solidFill>
              </a:rPr>
              <a:t>組員夥伴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: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吳佩蓁</a:t>
            </a:r>
            <a:endParaRPr lang="en-US" altLang="zh-TW" sz="2400" b="1" dirty="0" smtClean="0">
              <a:solidFill>
                <a:schemeClr val="tx1"/>
              </a:solidFill>
            </a:endParaRPr>
          </a:p>
          <a:p>
            <a:pPr algn="r"/>
            <a:r>
              <a:rPr lang="zh-TW" altLang="en-US" sz="2400" b="1" dirty="0">
                <a:solidFill>
                  <a:schemeClr val="tx1"/>
                </a:solidFill>
              </a:rPr>
              <a:t> 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                  林詩倩</a:t>
            </a:r>
            <a:endParaRPr lang="en-US" altLang="zh-TW" sz="2400" b="1" dirty="0" smtClean="0">
              <a:solidFill>
                <a:schemeClr val="tx1"/>
              </a:solidFill>
            </a:endParaRPr>
          </a:p>
          <a:p>
            <a:pPr algn="r"/>
            <a:r>
              <a:rPr lang="zh-TW" altLang="en-US" sz="2400" b="1" dirty="0">
                <a:solidFill>
                  <a:schemeClr val="tx1"/>
                </a:solidFill>
              </a:rPr>
              <a:t> 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                  蕭凱馨</a:t>
            </a:r>
            <a:r>
              <a:rPr lang="en-US" altLang="zh-TW" sz="2400" b="1" dirty="0" smtClean="0">
                <a:solidFill>
                  <a:schemeClr val="tx1"/>
                </a:solidFill>
              </a:rPr>
              <a:t/>
            </a:r>
            <a:br>
              <a:rPr lang="en-US" altLang="zh-TW" sz="2400" b="1" dirty="0" smtClean="0">
                <a:solidFill>
                  <a:schemeClr val="tx1"/>
                </a:solidFill>
              </a:rPr>
            </a:br>
            <a:r>
              <a:rPr lang="zh-TW" altLang="en-US" sz="2400" b="1" dirty="0" smtClean="0">
                <a:solidFill>
                  <a:schemeClr val="tx1"/>
                </a:solidFill>
              </a:rPr>
              <a:t>                    許津瑋</a:t>
            </a:r>
            <a:r>
              <a:rPr lang="en-US" altLang="zh-TW" sz="2400" b="1" dirty="0" smtClean="0">
                <a:solidFill>
                  <a:schemeClr val="tx1"/>
                </a:solidFill>
              </a:rPr>
              <a:t/>
            </a:r>
            <a:br>
              <a:rPr lang="en-US" altLang="zh-TW" sz="2400" b="1" dirty="0" smtClean="0">
                <a:solidFill>
                  <a:schemeClr val="tx1"/>
                </a:solidFill>
              </a:rPr>
            </a:br>
            <a:r>
              <a:rPr lang="zh-TW" altLang="en-US" sz="2400" b="1" dirty="0" smtClean="0">
                <a:solidFill>
                  <a:schemeClr val="tx1"/>
                </a:solidFill>
              </a:rPr>
              <a:t>                   黃浩庭 </a:t>
            </a:r>
            <a:endParaRPr lang="en-US" altLang="zh-TW" sz="2400" b="1" dirty="0" smtClean="0">
              <a:solidFill>
                <a:schemeClr val="tx1"/>
              </a:solidFill>
            </a:endParaRPr>
          </a:p>
          <a:p>
            <a:r>
              <a:rPr lang="zh-TW" altLang="en-US" sz="2400" b="1" dirty="0">
                <a:solidFill>
                  <a:schemeClr val="tx1"/>
                </a:solidFill>
              </a:rPr>
              <a:t> </a:t>
            </a:r>
            <a:endParaRPr lang="en-US" altLang="zh-TW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8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班級活動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實驗課程</a:t>
            </a:r>
            <a:r>
              <a:rPr lang="en-US" altLang="zh-TW" dirty="0" smtClean="0"/>
              <a:t>-</a:t>
            </a:r>
            <a:r>
              <a:rPr lang="zh-TW" altLang="en-US" dirty="0" smtClean="0"/>
              <a:t>大象</a:t>
            </a:r>
            <a:r>
              <a:rPr lang="zh-TW" altLang="en-US" dirty="0"/>
              <a:t>牙膏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6872"/>
            <a:ext cx="7668344" cy="431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3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石老師班級經營訪談內容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328592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2800" dirty="0" smtClean="0"/>
              <a:t>菁英班與普通班</a:t>
            </a:r>
            <a:endParaRPr lang="en-US" altLang="zh-TW" sz="2800" dirty="0" smtClean="0"/>
          </a:p>
          <a:p>
            <a:r>
              <a:rPr lang="zh-TW" altLang="en-US" sz="2800" dirty="0" smtClean="0"/>
              <a:t>道德事件與同學</a:t>
            </a:r>
            <a:r>
              <a:rPr lang="zh-TW" altLang="en-US" sz="2800" dirty="0"/>
              <a:t>間的</a:t>
            </a:r>
            <a:r>
              <a:rPr lang="zh-TW" altLang="en-US" sz="2800" dirty="0" smtClean="0"/>
              <a:t>問題</a:t>
            </a:r>
            <a:endParaRPr lang="en-US" altLang="zh-TW" sz="2800" dirty="0" smtClean="0"/>
          </a:p>
          <a:p>
            <a:pPr lvl="1">
              <a:buFont typeface="Wingdings" pitchFamily="2" charset="2"/>
              <a:buChar char="ü"/>
            </a:pPr>
            <a:r>
              <a:rPr lang="zh-TW" altLang="en-US" sz="2400" dirty="0"/>
              <a:t> </a:t>
            </a:r>
            <a:r>
              <a:rPr lang="zh-TW" altLang="en-US" sz="2400" dirty="0" smtClean="0"/>
              <a:t> 同學互助問題</a:t>
            </a:r>
            <a:endParaRPr lang="en-US" altLang="zh-TW" sz="2400" dirty="0"/>
          </a:p>
          <a:p>
            <a:pPr lvl="1">
              <a:buFont typeface="Wingdings" pitchFamily="2" charset="2"/>
              <a:buChar char="ü"/>
            </a:pPr>
            <a:r>
              <a:rPr lang="zh-TW" altLang="en-US" sz="2400" dirty="0" smtClean="0"/>
              <a:t>  </a:t>
            </a:r>
            <a:r>
              <a:rPr lang="zh-TW" altLang="zh-TW" sz="2400" dirty="0" smtClean="0"/>
              <a:t>實驗</a:t>
            </a:r>
            <a:r>
              <a:rPr lang="zh-TW" altLang="zh-TW" sz="2400" dirty="0"/>
              <a:t>課</a:t>
            </a:r>
            <a:r>
              <a:rPr lang="zh-TW" altLang="zh-TW" sz="2400" dirty="0" smtClean="0"/>
              <a:t>中被</a:t>
            </a:r>
            <a:r>
              <a:rPr lang="zh-TW" altLang="zh-TW" sz="2400" dirty="0"/>
              <a:t>嘲笑的女</a:t>
            </a:r>
            <a:r>
              <a:rPr lang="zh-TW" altLang="zh-TW" sz="2400" dirty="0" smtClean="0"/>
              <a:t>同學</a:t>
            </a:r>
            <a:endParaRPr lang="en-US" altLang="zh-TW" sz="2400" dirty="0" smtClean="0"/>
          </a:p>
          <a:p>
            <a:pPr lvl="1">
              <a:buFont typeface="Wingdings" pitchFamily="2" charset="2"/>
              <a:buChar char="ü"/>
            </a:pPr>
            <a:r>
              <a:rPr lang="zh-TW" altLang="en-US" sz="2400" dirty="0" smtClean="0"/>
              <a:t>  與</a:t>
            </a:r>
            <a:r>
              <a:rPr lang="zh-TW" altLang="en-US" sz="2400" dirty="0"/>
              <a:t>別的班級</a:t>
            </a:r>
            <a:r>
              <a:rPr lang="zh-TW" altLang="en-US" sz="2400" dirty="0" smtClean="0"/>
              <a:t>互動</a:t>
            </a:r>
            <a:endParaRPr lang="en-US" altLang="zh-TW" sz="2400" dirty="0" smtClean="0"/>
          </a:p>
          <a:p>
            <a:pPr lvl="1">
              <a:buFont typeface="Wingdings" pitchFamily="2" charset="2"/>
              <a:buChar char="ü"/>
            </a:pPr>
            <a:r>
              <a:rPr lang="zh-TW" altLang="en-US" sz="2400" dirty="0" smtClean="0"/>
              <a:t>  錢包事件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endParaRPr lang="en-US" altLang="zh-TW" sz="2400" dirty="0" smtClean="0"/>
          </a:p>
          <a:p>
            <a:r>
              <a:rPr lang="zh-TW" altLang="en-US" sz="2800" dirty="0" smtClean="0"/>
              <a:t>選擇幹部</a:t>
            </a:r>
            <a:endParaRPr lang="en-US" altLang="zh-TW" sz="2800" dirty="0" smtClean="0"/>
          </a:p>
          <a:p>
            <a:r>
              <a:rPr lang="zh-TW" altLang="en-US" sz="2800" dirty="0" smtClean="0"/>
              <a:t>活動與班會課</a:t>
            </a:r>
            <a:endParaRPr lang="en-US" altLang="zh-TW" sz="2800" dirty="0" smtClean="0"/>
          </a:p>
          <a:p>
            <a:r>
              <a:rPr lang="zh-TW" altLang="en-US" sz="2800" dirty="0" smtClean="0"/>
              <a:t>老師與同學的關係</a:t>
            </a:r>
            <a:endParaRPr lang="en-US" altLang="zh-TW" sz="2800" dirty="0" smtClean="0"/>
          </a:p>
          <a:p>
            <a:pPr lvl="1">
              <a:buFont typeface="Wingdings" pitchFamily="2" charset="2"/>
              <a:buChar char="ü"/>
            </a:pPr>
            <a:r>
              <a:rPr lang="zh-TW" altLang="en-US" sz="2400" dirty="0" smtClean="0"/>
              <a:t>師生關係</a:t>
            </a:r>
            <a:endParaRPr lang="en-US" altLang="zh-TW" sz="2400" dirty="0" smtClean="0"/>
          </a:p>
          <a:p>
            <a:pPr lvl="1">
              <a:buFont typeface="Wingdings" pitchFamily="2" charset="2"/>
              <a:buChar char="ü"/>
            </a:pPr>
            <a:r>
              <a:rPr lang="zh-TW" altLang="en-US" sz="2400" dirty="0"/>
              <a:t>老師對學生是否</a:t>
            </a:r>
            <a:r>
              <a:rPr lang="zh-TW" altLang="en-US" sz="2400" dirty="0" smtClean="0"/>
              <a:t>滿意</a:t>
            </a:r>
            <a:endParaRPr lang="en-US" altLang="zh-TW" sz="2400" dirty="0" smtClean="0"/>
          </a:p>
          <a:p>
            <a:r>
              <a:rPr lang="zh-TW" altLang="en-US" sz="2800" dirty="0" smtClean="0"/>
              <a:t>老師與家長的關係</a:t>
            </a:r>
            <a:endParaRPr lang="en-US" altLang="zh-TW" sz="2800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4363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行動策略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關於品格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關於互助</a:t>
            </a:r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214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600" dirty="0" smtClean="0"/>
              <a:t>謝謝聆聽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63423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/>
              <a:t>研究目的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探討「學生特質與班級經營的關係」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dirty="0" smtClean="0"/>
              <a:t>    </a:t>
            </a:r>
            <a:endParaRPr lang="en-US" altLang="zh-TW" dirty="0" smtClean="0"/>
          </a:p>
          <a:p>
            <a:pPr>
              <a:buFont typeface="Wingdings" pitchFamily="2" charset="2"/>
              <a:buChar char="ü"/>
            </a:pPr>
            <a:r>
              <a:rPr lang="zh-TW" altLang="en-US" sz="2800" dirty="0" smtClean="0"/>
              <a:t>文獻探討</a:t>
            </a:r>
            <a:endParaRPr lang="en-US" altLang="zh-TW" sz="2800" dirty="0" smtClean="0"/>
          </a:p>
          <a:p>
            <a:pPr>
              <a:buFont typeface="Wingdings" pitchFamily="2" charset="2"/>
              <a:buChar char="ü"/>
            </a:pPr>
            <a:r>
              <a:rPr lang="zh-TW" altLang="en-US" sz="2800" dirty="0" smtClean="0"/>
              <a:t>班級狀況與經營</a:t>
            </a:r>
            <a:endParaRPr lang="en-US" altLang="zh-TW" sz="2800" dirty="0" smtClean="0"/>
          </a:p>
          <a:p>
            <a:pPr>
              <a:buFont typeface="Wingdings" pitchFamily="2" charset="2"/>
              <a:buChar char="ü"/>
            </a:pPr>
            <a:r>
              <a:rPr lang="zh-TW" altLang="en-US" sz="2800" dirty="0" smtClean="0"/>
              <a:t>石老師訪談內容</a:t>
            </a:r>
            <a:endParaRPr lang="en-US" altLang="zh-TW" sz="2800" dirty="0" smtClean="0"/>
          </a:p>
          <a:p>
            <a:pPr>
              <a:buFont typeface="Wingdings" pitchFamily="2" charset="2"/>
              <a:buChar char="ü"/>
            </a:pPr>
            <a:r>
              <a:rPr lang="zh-TW" altLang="en-US" sz="2800" dirty="0" smtClean="0"/>
              <a:t>行動策略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6208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文獻探討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u="sng" dirty="0"/>
              <a:t>吳淑敏</a:t>
            </a:r>
            <a:r>
              <a:rPr lang="en-US" altLang="zh-TW" u="sng" dirty="0"/>
              <a:t>&lt;</a:t>
            </a:r>
            <a:r>
              <a:rPr lang="zh-TW" altLang="en-US" u="sng" dirty="0"/>
              <a:t>從資優生融合教育的觀點談班級經營</a:t>
            </a:r>
            <a:r>
              <a:rPr lang="en-US" altLang="zh-TW" u="sng" dirty="0" smtClean="0"/>
              <a:t>&gt;</a:t>
            </a:r>
          </a:p>
          <a:p>
            <a:endParaRPr lang="en-US" altLang="zh-TW" dirty="0"/>
          </a:p>
          <a:p>
            <a:r>
              <a:rPr lang="zh-TW" altLang="en-US" dirty="0"/>
              <a:t>班級經營乃是「教師或師生遵循一定的準則，適當而有效地處理班級中的人、事、物等各項業務，以發揮教學效果、達成教育目標的歷程。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/>
              <a:t>面對資優學生，由於其身心特質與需求</a:t>
            </a:r>
            <a:r>
              <a:rPr lang="zh-TW" altLang="en-US" b="1" dirty="0"/>
              <a:t>不同於</a:t>
            </a:r>
            <a:r>
              <a:rPr lang="zh-TW" altLang="en-US" dirty="0"/>
              <a:t>普通學生，資優資源班的班級經營，難度可能又更高。資優生具備較高的智能，</a:t>
            </a:r>
            <a:r>
              <a:rPr lang="zh-TW" altLang="en-US" b="1" dirty="0"/>
              <a:t>對週遭的事物較敏感</a:t>
            </a:r>
            <a:r>
              <a:rPr lang="zh-TW" altLang="en-US" dirty="0"/>
              <a:t>，因此資優資源班教師不只是知識的教導者，更需要扮演建設性角色，了解學生的個別差異與因材施教，並適時給予鼓勵與支持。</a:t>
            </a:r>
          </a:p>
        </p:txBody>
      </p:sp>
    </p:spTree>
    <p:extLst>
      <p:ext uri="{BB962C8B-B14F-4D97-AF65-F5344CB8AC3E}">
        <p14:creationId xmlns:p14="http://schemas.microsoft.com/office/powerpoint/2010/main" val="589239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文獻探討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資優資源班班級經營的</a:t>
            </a:r>
            <a:r>
              <a:rPr lang="zh-TW" altLang="en-US" dirty="0" smtClean="0"/>
              <a:t>原則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教師</a:t>
            </a:r>
            <a:r>
              <a:rPr lang="zh-TW" altLang="en-US" dirty="0"/>
              <a:t>與資優生之</a:t>
            </a:r>
            <a:r>
              <a:rPr lang="zh-TW" altLang="en-US" dirty="0" smtClean="0"/>
              <a:t>互動</a:t>
            </a:r>
            <a:endParaRPr lang="en-US" altLang="zh-TW" dirty="0" smtClean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r>
              <a:rPr lang="zh-TW" altLang="en-US" dirty="0"/>
              <a:t>親師溝通與</a:t>
            </a:r>
            <a:r>
              <a:rPr lang="zh-TW" altLang="en-US" dirty="0" smtClean="0"/>
              <a:t>合作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8244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/>
              <a:t>班級狀況與經營</a:t>
            </a:r>
            <a:r>
              <a:rPr lang="en-US" altLang="zh-TW" sz="3600" dirty="0" smtClean="0"/>
              <a:t>: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 smtClean="0"/>
              <a:t>人數</a:t>
            </a:r>
            <a:r>
              <a:rPr lang="en-US" altLang="zh-TW" sz="2400" dirty="0" smtClean="0"/>
              <a:t>:42</a:t>
            </a:r>
            <a:r>
              <a:rPr lang="zh-TW" altLang="en-US" sz="2400" dirty="0" smtClean="0"/>
              <a:t>人</a:t>
            </a:r>
            <a:endParaRPr lang="en-US" altLang="zh-TW" sz="2400" dirty="0" smtClean="0"/>
          </a:p>
          <a:p>
            <a:r>
              <a:rPr lang="zh-TW" altLang="en-US" sz="2400" dirty="0"/>
              <a:t>是因應</a:t>
            </a:r>
            <a:r>
              <a:rPr lang="en-US" altLang="zh-TW" sz="2400" dirty="0"/>
              <a:t>12</a:t>
            </a:r>
            <a:r>
              <a:rPr lang="zh-TW" altLang="en-US" sz="2400" dirty="0"/>
              <a:t>年</a:t>
            </a:r>
            <a:r>
              <a:rPr lang="zh-TW" altLang="en-US" sz="2400" dirty="0" smtClean="0"/>
              <a:t>國教第一屆設立之「菁英班」</a:t>
            </a:r>
            <a:endParaRPr lang="en-US" altLang="zh-TW" sz="2400" dirty="0" smtClean="0"/>
          </a:p>
          <a:p>
            <a:r>
              <a:rPr lang="zh-TW" altLang="en-US" sz="2400" dirty="0" smtClean="0"/>
              <a:t>活動很多</a:t>
            </a:r>
            <a:endParaRPr lang="en-US" altLang="zh-TW" sz="2400" dirty="0" smtClean="0"/>
          </a:p>
          <a:p>
            <a:r>
              <a:rPr lang="zh-TW" altLang="en-US" sz="2400" dirty="0"/>
              <a:t>高一導師</a:t>
            </a:r>
            <a:r>
              <a:rPr lang="zh-TW" altLang="en-US" sz="2400" dirty="0" smtClean="0"/>
              <a:t>班無導師的課程</a:t>
            </a:r>
            <a:endParaRPr lang="en-US" altLang="zh-TW" sz="2400" dirty="0" smtClean="0"/>
          </a:p>
          <a:p>
            <a:r>
              <a:rPr lang="zh-TW" altLang="en-US" sz="2400" dirty="0"/>
              <a:t>班會</a:t>
            </a:r>
            <a:r>
              <a:rPr lang="zh-TW" altLang="en-US" sz="2400" dirty="0" smtClean="0"/>
              <a:t>課很繽紛</a:t>
            </a:r>
            <a:endParaRPr lang="en-US" altLang="zh-TW" sz="2400" dirty="0" smtClean="0"/>
          </a:p>
          <a:p>
            <a:r>
              <a:rPr lang="zh-TW" altLang="en-US" sz="2400" dirty="0"/>
              <a:t>實驗</a:t>
            </a:r>
            <a:r>
              <a:rPr lang="zh-TW" altLang="en-US" sz="2400" dirty="0" smtClean="0"/>
              <a:t>課很有趣</a:t>
            </a:r>
            <a:endParaRPr lang="en-US" altLang="zh-TW" sz="2400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693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班級活動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0" y="1759035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字方塊 4"/>
          <p:cNvSpPr txBox="1"/>
          <p:nvPr/>
        </p:nvSpPr>
        <p:spPr>
          <a:xfrm>
            <a:off x="395536" y="1217665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1.</a:t>
            </a:r>
            <a:r>
              <a:rPr lang="zh-TW" altLang="en-US" sz="2800" dirty="0" smtClean="0"/>
              <a:t>暑假營隊</a:t>
            </a:r>
            <a:endParaRPr lang="zh-TW" altLang="en-US" sz="2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427984" y="1740885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暑假七月，學校就為菁英班舉辦一個營隊由兩位大學生規劃設計。班導石老師說這對學生影響很大。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118445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班級活動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/>
          <a:lstStyle/>
          <a:p>
            <a:r>
              <a:rPr lang="zh-TW" altLang="en-US" dirty="0" smtClean="0"/>
              <a:t>品格周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472" y="1124744"/>
            <a:ext cx="489654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7972" y="2416324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17640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116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班級活動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9125" y="1359661"/>
            <a:ext cx="8229600" cy="4525963"/>
          </a:xfrm>
        </p:spPr>
        <p:txBody>
          <a:bodyPr/>
          <a:lstStyle/>
          <a:p>
            <a:r>
              <a:rPr lang="zh-TW" altLang="en-US" dirty="0" smtClean="0"/>
              <a:t>班會</a:t>
            </a:r>
            <a:r>
              <a:rPr lang="en-US" altLang="zh-TW" dirty="0" smtClean="0"/>
              <a:t>-</a:t>
            </a:r>
          </a:p>
          <a:p>
            <a:pPr marL="0" indent="0">
              <a:buNone/>
            </a:pPr>
            <a:r>
              <a:rPr lang="zh-TW" altLang="en-US" dirty="0" smtClean="0"/>
              <a:t>    壽星慶生、班級活動回顧、學姊故事分享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25" y="2524792"/>
            <a:ext cx="4475989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" y="2492896"/>
            <a:ext cx="4485325" cy="3363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90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班級活動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zh-TW" altLang="en-US" dirty="0" smtClean="0"/>
              <a:t>實驗課程</a:t>
            </a:r>
            <a:r>
              <a:rPr lang="en-US" altLang="zh-TW" dirty="0" smtClean="0"/>
              <a:t>-</a:t>
            </a:r>
            <a:r>
              <a:rPr lang="zh-TW" altLang="en-US" sz="2800" dirty="0" smtClean="0"/>
              <a:t>神奇的閃光紙</a:t>
            </a:r>
            <a:endParaRPr lang="en-US" altLang="zh-TW" sz="2800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26659"/>
            <a:ext cx="2728759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7" y="2348880"/>
            <a:ext cx="4919981" cy="2757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516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度">
  <a:themeElements>
    <a:clrScheme name="清晰度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245</TotalTime>
  <Words>448</Words>
  <Application>Microsoft Office PowerPoint</Application>
  <PresentationFormat>如螢幕大小 (4:3)</PresentationFormat>
  <Paragraphs>76</Paragraphs>
  <Slides>13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清晰度</vt:lpstr>
      <vt:lpstr>行動研究期末報告  學生特質與班級經營的關係 </vt:lpstr>
      <vt:lpstr>研究目的</vt:lpstr>
      <vt:lpstr>文獻探討</vt:lpstr>
      <vt:lpstr>文獻探討</vt:lpstr>
      <vt:lpstr>班級狀況與經營:</vt:lpstr>
      <vt:lpstr>班級活動</vt:lpstr>
      <vt:lpstr>班級活動</vt:lpstr>
      <vt:lpstr>班級活動</vt:lpstr>
      <vt:lpstr>班級活動</vt:lpstr>
      <vt:lpstr>班級活動</vt:lpstr>
      <vt:lpstr>石老師班級經營訪談內容</vt:lpstr>
      <vt:lpstr>行動策略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行動研究期末報告</dc:title>
  <dc:creator>willie</dc:creator>
  <cp:lastModifiedBy>willie</cp:lastModifiedBy>
  <cp:revision>17</cp:revision>
  <dcterms:created xsi:type="dcterms:W3CDTF">2015-01-09T12:55:38Z</dcterms:created>
  <dcterms:modified xsi:type="dcterms:W3CDTF">2015-01-14T17:30:08Z</dcterms:modified>
</cp:coreProperties>
</file>